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8" r:id="rId11"/>
    <p:sldId id="265" r:id="rId12"/>
    <p:sldId id="266" r:id="rId13"/>
  </p:sldIdLst>
  <p:sldSz cx="9144000" cy="6858000" type="screen4x3"/>
  <p:notesSz cx="6858000" cy="9144000"/>
  <p:defaultText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1" d="100"/>
          <a:sy n="61" d="100"/>
        </p:scale>
        <p:origin x="-1542" y="-90"/>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2_1">
  <dgm:title val=""/>
  <dgm:desc val=""/>
  <dgm:catLst>
    <dgm:cat type="accent2" pri="11100"/>
  </dgm:catLst>
  <dgm:styleLbl name="node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2">
        <a:shade val="80000"/>
      </a:schemeClr>
    </dgm:linClrLst>
    <dgm:effectClrLst/>
    <dgm:txLinClrLst/>
    <dgm:txFillClrLst/>
    <dgm:txEffectClrLst/>
  </dgm:styleLbl>
  <dgm:styleLbl name="node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f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align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bgImgPlace1">
    <dgm:fillClrLst meth="repeat">
      <a:schemeClr val="accent2">
        <a:tint val="40000"/>
      </a:schemeClr>
    </dgm:fillClrLst>
    <dgm:linClrLst meth="repeat">
      <a:schemeClr val="accent2">
        <a:shade val="80000"/>
      </a:schemeClr>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meth="repeat">
      <a:schemeClr val="dk1"/>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dgm:linClrLst>
    <dgm:effectClrLst/>
    <dgm:txLinClrLst/>
    <dgm:txFillClrLst meth="repeat">
      <a:schemeClr val="tx1"/>
    </dgm:txFillClrLst>
    <dgm:txEffectClrLst/>
  </dgm:styleLbl>
  <dgm:styleLbl name="asst0">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2">
        <a:shade val="80000"/>
      </a:schemeClr>
    </dgm:linClrLst>
    <dgm:effectClrLst/>
    <dgm:txLinClrLst/>
    <dgm:txFillClrLst meth="repeat">
      <a:schemeClr val="dk1"/>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dgm:txEffectClrLst/>
  </dgm:styleLbl>
  <dgm:styleLbl name="parChTrans2D2">
    <dgm:fillClrLst meth="repeat">
      <a:schemeClr val="accent2"/>
    </dgm:fillClrLst>
    <dgm:linClrLst meth="repeat">
      <a:schemeClr val="accent2"/>
    </dgm:linClrLst>
    <dgm:effectClrLst/>
    <dgm:txLinClrLst/>
    <dgm:txFillClrLst/>
    <dgm:txEffectClrLst/>
  </dgm:styleLbl>
  <dgm:styleLbl name="parChTrans2D3">
    <dgm:fillClrLst meth="repeat">
      <a:schemeClr val="accent2"/>
    </dgm:fillClrLst>
    <dgm:linClrLst meth="repeat">
      <a:schemeClr val="accent2"/>
    </dgm:linClrLst>
    <dgm:effectClrLst/>
    <dgm:txLinClrLst/>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conF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align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trAlignAcc1">
    <dgm:fillClrLst meth="repeat">
      <a:schemeClr val="accent2">
        <a:alpha val="40000"/>
        <a:tint val="40000"/>
      </a:schemeClr>
    </dgm:fillClrLst>
    <dgm:linClrLst meth="repeat">
      <a:schemeClr val="accent2"/>
    </dgm:linClrLst>
    <dgm:effectClrLst/>
    <dgm:txLinClrLst/>
    <dgm:txFillClrLst meth="repeat">
      <a:schemeClr val="dk1"/>
    </dgm:txFillClrLst>
    <dgm:txEffectClrLst/>
  </dgm:styleLbl>
  <dgm:styleLbl name="bgAcc1">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2">
        <a:alpha val="90000"/>
      </a:schemeClr>
    </dgm:linClrLst>
    <dgm:effectClrLst/>
    <dgm:txLinClrLst/>
    <dgm:txFillClrLst meth="repeat">
      <a:schemeClr val="dk1"/>
    </dgm:txFillClrLst>
    <dgm:txEffectClrLst/>
  </dgm:styleLbl>
  <dgm:styleLbl name="fgAcc0">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2">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3">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fgAcc4">
    <dgm:fillClrLst meth="repeat">
      <a:schemeClr val="accent2">
        <a:alpha val="90000"/>
        <a:tint val="4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9738B2-9E51-49DC-8E86-DC3C78353055}" type="doc">
      <dgm:prSet loTypeId="urn:microsoft.com/office/officeart/2005/8/layout/radial5" loCatId="cycle" qsTypeId="urn:microsoft.com/office/officeart/2005/8/quickstyle/simple1" qsCatId="simple" csTypeId="urn:microsoft.com/office/officeart/2005/8/colors/accent2_1" csCatId="accent2" phldr="1"/>
      <dgm:spPr/>
      <dgm:t>
        <a:bodyPr/>
        <a:lstStyle/>
        <a:p>
          <a:endParaRPr lang="vi-VN"/>
        </a:p>
      </dgm:t>
    </dgm:pt>
    <dgm:pt modelId="{9CCF28A1-E12D-4135-9729-BCB4B8D8C638}">
      <dgm:prSet phldrT="[Text]"/>
      <dgm:spPr/>
      <dgm:t>
        <a:bodyPr/>
        <a:lstStyle/>
        <a:p>
          <a:r>
            <a:rPr lang="en-US" b="1" smtClean="0">
              <a:latin typeface="Times New Roman" panose="02020603050405020304" pitchFamily="18" charset="0"/>
              <a:cs typeface="Times New Roman" panose="02020603050405020304" pitchFamily="18" charset="0"/>
            </a:rPr>
            <a:t>Gen A</a:t>
          </a:r>
          <a:endParaRPr lang="vi-VN" b="1">
            <a:latin typeface="Times New Roman" panose="02020603050405020304" pitchFamily="18" charset="0"/>
            <a:cs typeface="Times New Roman" panose="02020603050405020304" pitchFamily="18" charset="0"/>
          </a:endParaRPr>
        </a:p>
      </dgm:t>
    </dgm:pt>
    <dgm:pt modelId="{D6493560-4955-4956-AFA7-359B49920DAC}" type="parTrans" cxnId="{211A107A-27E9-40D7-B545-F18EEA8B2C4B}">
      <dgm:prSet/>
      <dgm:spPr/>
      <dgm:t>
        <a:bodyPr/>
        <a:lstStyle/>
        <a:p>
          <a:endParaRPr lang="vi-VN"/>
        </a:p>
      </dgm:t>
    </dgm:pt>
    <dgm:pt modelId="{E558870D-F89C-435C-90E0-71B4C7ECDAB7}" type="sibTrans" cxnId="{211A107A-27E9-40D7-B545-F18EEA8B2C4B}">
      <dgm:prSet/>
      <dgm:spPr/>
      <dgm:t>
        <a:bodyPr/>
        <a:lstStyle/>
        <a:p>
          <a:endParaRPr lang="vi-VN"/>
        </a:p>
      </dgm:t>
    </dgm:pt>
    <dgm:pt modelId="{B4B6C3FD-34DD-4268-9880-D0D52E6656BA}">
      <dgm:prSet phldrT="[Text]"/>
      <dgm:spPr/>
      <dgm:t>
        <a:bodyPr/>
        <a:lstStyle/>
        <a:p>
          <a:r>
            <a:rPr lang="en-US" smtClean="0"/>
            <a:t>Thân cao</a:t>
          </a:r>
          <a:endParaRPr lang="vi-VN"/>
        </a:p>
      </dgm:t>
    </dgm:pt>
    <dgm:pt modelId="{43ADC046-675D-4C4F-9843-92EF06EF2CDF}" type="parTrans" cxnId="{E31640E4-8D5C-440A-914E-5A78DCEF1E3F}">
      <dgm:prSet/>
      <dgm:spPr/>
      <dgm:t>
        <a:bodyPr/>
        <a:lstStyle/>
        <a:p>
          <a:endParaRPr lang="vi-VN"/>
        </a:p>
      </dgm:t>
    </dgm:pt>
    <dgm:pt modelId="{FD4B422D-A3EA-4FA3-9352-9D67ADC505C7}" type="sibTrans" cxnId="{E31640E4-8D5C-440A-914E-5A78DCEF1E3F}">
      <dgm:prSet/>
      <dgm:spPr/>
      <dgm:t>
        <a:bodyPr/>
        <a:lstStyle/>
        <a:p>
          <a:endParaRPr lang="vi-VN"/>
        </a:p>
      </dgm:t>
    </dgm:pt>
    <dgm:pt modelId="{50EB7602-7C73-4DC1-A488-3FF7BE5ACB9B}">
      <dgm:prSet phldrT="[Text]"/>
      <dgm:spPr/>
      <dgm:t>
        <a:bodyPr/>
        <a:lstStyle/>
        <a:p>
          <a:r>
            <a:rPr lang="en-US" smtClean="0"/>
            <a:t>Hoa đỏ</a:t>
          </a:r>
          <a:endParaRPr lang="vi-VN"/>
        </a:p>
      </dgm:t>
    </dgm:pt>
    <dgm:pt modelId="{A85C55EE-E22B-4540-886D-F9938E81EA0A}" type="parTrans" cxnId="{DE9206A1-7B91-4F96-B0D7-5D8A15994447}">
      <dgm:prSet/>
      <dgm:spPr/>
      <dgm:t>
        <a:bodyPr/>
        <a:lstStyle/>
        <a:p>
          <a:endParaRPr lang="vi-VN"/>
        </a:p>
      </dgm:t>
    </dgm:pt>
    <dgm:pt modelId="{F64D1398-0BF6-4D0E-B712-57B2A8F7DED1}" type="sibTrans" cxnId="{DE9206A1-7B91-4F96-B0D7-5D8A15994447}">
      <dgm:prSet/>
      <dgm:spPr/>
      <dgm:t>
        <a:bodyPr/>
        <a:lstStyle/>
        <a:p>
          <a:endParaRPr lang="vi-VN"/>
        </a:p>
      </dgm:t>
    </dgm:pt>
    <dgm:pt modelId="{F4802A4F-208F-4331-9DB1-E80C63C2060A}">
      <dgm:prSet phldrT="[Text]"/>
      <dgm:spPr/>
      <dgm:t>
        <a:bodyPr/>
        <a:lstStyle/>
        <a:p>
          <a:r>
            <a:rPr lang="en-US" smtClean="0"/>
            <a:t>Hạt xanh</a:t>
          </a:r>
          <a:endParaRPr lang="vi-VN"/>
        </a:p>
      </dgm:t>
    </dgm:pt>
    <dgm:pt modelId="{0E339786-BF42-4EF3-BEE5-CBF8CDFC449C}" type="parTrans" cxnId="{A956EA7C-D551-4D27-963B-387AAFF56D0F}">
      <dgm:prSet/>
      <dgm:spPr/>
      <dgm:t>
        <a:bodyPr/>
        <a:lstStyle/>
        <a:p>
          <a:endParaRPr lang="vi-VN"/>
        </a:p>
      </dgm:t>
    </dgm:pt>
    <dgm:pt modelId="{E1A22540-FAE7-4CC1-8748-BD182729C7E4}" type="sibTrans" cxnId="{A956EA7C-D551-4D27-963B-387AAFF56D0F}">
      <dgm:prSet/>
      <dgm:spPr/>
      <dgm:t>
        <a:bodyPr/>
        <a:lstStyle/>
        <a:p>
          <a:endParaRPr lang="vi-VN"/>
        </a:p>
      </dgm:t>
    </dgm:pt>
    <dgm:pt modelId="{DEAC1F83-F9AF-40F8-8BE4-8B8500D77F14}">
      <dgm:prSet phldrT="[Text]"/>
      <dgm:spPr/>
      <dgm:t>
        <a:bodyPr/>
        <a:lstStyle/>
        <a:p>
          <a:r>
            <a:rPr lang="en-US" smtClean="0"/>
            <a:t>Chịu lạnh</a:t>
          </a:r>
          <a:endParaRPr lang="vi-VN"/>
        </a:p>
      </dgm:t>
    </dgm:pt>
    <dgm:pt modelId="{20456BCF-974D-4F68-91DA-6C9BA5D132A2}" type="parTrans" cxnId="{C66E9567-D035-4691-B1C9-AD2F5B5AD697}">
      <dgm:prSet/>
      <dgm:spPr/>
      <dgm:t>
        <a:bodyPr/>
        <a:lstStyle/>
        <a:p>
          <a:endParaRPr lang="vi-VN"/>
        </a:p>
      </dgm:t>
    </dgm:pt>
    <dgm:pt modelId="{D4F10979-839A-4BF4-9756-CC5D50616E5C}" type="sibTrans" cxnId="{C66E9567-D035-4691-B1C9-AD2F5B5AD697}">
      <dgm:prSet/>
      <dgm:spPr/>
      <dgm:t>
        <a:bodyPr/>
        <a:lstStyle/>
        <a:p>
          <a:endParaRPr lang="vi-VN"/>
        </a:p>
      </dgm:t>
    </dgm:pt>
    <dgm:pt modelId="{74D6FFF6-766F-4629-9FC8-C1F025AD4634}" type="pres">
      <dgm:prSet presAssocID="{1A9738B2-9E51-49DC-8E86-DC3C78353055}" presName="Name0" presStyleCnt="0">
        <dgm:presLayoutVars>
          <dgm:chMax val="1"/>
          <dgm:dir/>
          <dgm:animLvl val="ctr"/>
          <dgm:resizeHandles val="exact"/>
        </dgm:presLayoutVars>
      </dgm:prSet>
      <dgm:spPr/>
      <dgm:t>
        <a:bodyPr/>
        <a:lstStyle/>
        <a:p>
          <a:endParaRPr lang="vi-VN"/>
        </a:p>
      </dgm:t>
    </dgm:pt>
    <dgm:pt modelId="{49864157-4B48-420E-89B6-4E937B36A005}" type="pres">
      <dgm:prSet presAssocID="{9CCF28A1-E12D-4135-9729-BCB4B8D8C638}" presName="centerShape" presStyleLbl="node0" presStyleIdx="0" presStyleCnt="1"/>
      <dgm:spPr/>
      <dgm:t>
        <a:bodyPr/>
        <a:lstStyle/>
        <a:p>
          <a:endParaRPr lang="vi-VN"/>
        </a:p>
      </dgm:t>
    </dgm:pt>
    <dgm:pt modelId="{8B8E46F6-E343-4482-8157-B16233EE4424}" type="pres">
      <dgm:prSet presAssocID="{43ADC046-675D-4C4F-9843-92EF06EF2CDF}" presName="parTrans" presStyleLbl="sibTrans2D1" presStyleIdx="0" presStyleCnt="4"/>
      <dgm:spPr/>
      <dgm:t>
        <a:bodyPr/>
        <a:lstStyle/>
        <a:p>
          <a:endParaRPr lang="vi-VN"/>
        </a:p>
      </dgm:t>
    </dgm:pt>
    <dgm:pt modelId="{7D6DFE06-415B-4BB6-8D68-D98C45ED94DC}" type="pres">
      <dgm:prSet presAssocID="{43ADC046-675D-4C4F-9843-92EF06EF2CDF}" presName="connectorText" presStyleLbl="sibTrans2D1" presStyleIdx="0" presStyleCnt="4"/>
      <dgm:spPr/>
      <dgm:t>
        <a:bodyPr/>
        <a:lstStyle/>
        <a:p>
          <a:endParaRPr lang="vi-VN"/>
        </a:p>
      </dgm:t>
    </dgm:pt>
    <dgm:pt modelId="{163F3778-1523-4047-96FD-DA0106FA5007}" type="pres">
      <dgm:prSet presAssocID="{B4B6C3FD-34DD-4268-9880-D0D52E6656BA}" presName="node" presStyleLbl="node1" presStyleIdx="0" presStyleCnt="4">
        <dgm:presLayoutVars>
          <dgm:bulletEnabled val="1"/>
        </dgm:presLayoutVars>
      </dgm:prSet>
      <dgm:spPr/>
      <dgm:t>
        <a:bodyPr/>
        <a:lstStyle/>
        <a:p>
          <a:endParaRPr lang="vi-VN"/>
        </a:p>
      </dgm:t>
    </dgm:pt>
    <dgm:pt modelId="{3DFEB4A9-6304-4E7C-A8D4-F34FBB095E88}" type="pres">
      <dgm:prSet presAssocID="{A85C55EE-E22B-4540-886D-F9938E81EA0A}" presName="parTrans" presStyleLbl="sibTrans2D1" presStyleIdx="1" presStyleCnt="4"/>
      <dgm:spPr/>
      <dgm:t>
        <a:bodyPr/>
        <a:lstStyle/>
        <a:p>
          <a:endParaRPr lang="vi-VN"/>
        </a:p>
      </dgm:t>
    </dgm:pt>
    <dgm:pt modelId="{DCF6E6B9-269E-4841-9BB4-05669E4EC3EA}" type="pres">
      <dgm:prSet presAssocID="{A85C55EE-E22B-4540-886D-F9938E81EA0A}" presName="connectorText" presStyleLbl="sibTrans2D1" presStyleIdx="1" presStyleCnt="4"/>
      <dgm:spPr/>
      <dgm:t>
        <a:bodyPr/>
        <a:lstStyle/>
        <a:p>
          <a:endParaRPr lang="vi-VN"/>
        </a:p>
      </dgm:t>
    </dgm:pt>
    <dgm:pt modelId="{7A04DCB6-CD38-4CF2-89D3-D05393D2C5E2}" type="pres">
      <dgm:prSet presAssocID="{50EB7602-7C73-4DC1-A488-3FF7BE5ACB9B}" presName="node" presStyleLbl="node1" presStyleIdx="1" presStyleCnt="4">
        <dgm:presLayoutVars>
          <dgm:bulletEnabled val="1"/>
        </dgm:presLayoutVars>
      </dgm:prSet>
      <dgm:spPr/>
      <dgm:t>
        <a:bodyPr/>
        <a:lstStyle/>
        <a:p>
          <a:endParaRPr lang="vi-VN"/>
        </a:p>
      </dgm:t>
    </dgm:pt>
    <dgm:pt modelId="{93043872-7F02-4696-9592-3E8741405FD1}" type="pres">
      <dgm:prSet presAssocID="{0E339786-BF42-4EF3-BEE5-CBF8CDFC449C}" presName="parTrans" presStyleLbl="sibTrans2D1" presStyleIdx="2" presStyleCnt="4"/>
      <dgm:spPr/>
      <dgm:t>
        <a:bodyPr/>
        <a:lstStyle/>
        <a:p>
          <a:endParaRPr lang="vi-VN"/>
        </a:p>
      </dgm:t>
    </dgm:pt>
    <dgm:pt modelId="{704FC462-B581-4523-90D0-A49A843159C7}" type="pres">
      <dgm:prSet presAssocID="{0E339786-BF42-4EF3-BEE5-CBF8CDFC449C}" presName="connectorText" presStyleLbl="sibTrans2D1" presStyleIdx="2" presStyleCnt="4"/>
      <dgm:spPr/>
      <dgm:t>
        <a:bodyPr/>
        <a:lstStyle/>
        <a:p>
          <a:endParaRPr lang="vi-VN"/>
        </a:p>
      </dgm:t>
    </dgm:pt>
    <dgm:pt modelId="{C3339377-5377-4253-B494-63ED5099A9B1}" type="pres">
      <dgm:prSet presAssocID="{F4802A4F-208F-4331-9DB1-E80C63C2060A}" presName="node" presStyleLbl="node1" presStyleIdx="2" presStyleCnt="4">
        <dgm:presLayoutVars>
          <dgm:bulletEnabled val="1"/>
        </dgm:presLayoutVars>
      </dgm:prSet>
      <dgm:spPr/>
      <dgm:t>
        <a:bodyPr/>
        <a:lstStyle/>
        <a:p>
          <a:endParaRPr lang="vi-VN"/>
        </a:p>
      </dgm:t>
    </dgm:pt>
    <dgm:pt modelId="{D0411E52-5983-404A-AA71-BAAB2BDF6D2A}" type="pres">
      <dgm:prSet presAssocID="{20456BCF-974D-4F68-91DA-6C9BA5D132A2}" presName="parTrans" presStyleLbl="sibTrans2D1" presStyleIdx="3" presStyleCnt="4"/>
      <dgm:spPr/>
      <dgm:t>
        <a:bodyPr/>
        <a:lstStyle/>
        <a:p>
          <a:endParaRPr lang="vi-VN"/>
        </a:p>
      </dgm:t>
    </dgm:pt>
    <dgm:pt modelId="{23D29874-DBC2-4FB4-9F07-7B5A8F4B0560}" type="pres">
      <dgm:prSet presAssocID="{20456BCF-974D-4F68-91DA-6C9BA5D132A2}" presName="connectorText" presStyleLbl="sibTrans2D1" presStyleIdx="3" presStyleCnt="4"/>
      <dgm:spPr/>
      <dgm:t>
        <a:bodyPr/>
        <a:lstStyle/>
        <a:p>
          <a:endParaRPr lang="vi-VN"/>
        </a:p>
      </dgm:t>
    </dgm:pt>
    <dgm:pt modelId="{EE73927B-122C-4542-8EB2-EEBC14905C2A}" type="pres">
      <dgm:prSet presAssocID="{DEAC1F83-F9AF-40F8-8BE4-8B8500D77F14}" presName="node" presStyleLbl="node1" presStyleIdx="3" presStyleCnt="4">
        <dgm:presLayoutVars>
          <dgm:bulletEnabled val="1"/>
        </dgm:presLayoutVars>
      </dgm:prSet>
      <dgm:spPr/>
      <dgm:t>
        <a:bodyPr/>
        <a:lstStyle/>
        <a:p>
          <a:endParaRPr lang="vi-VN"/>
        </a:p>
      </dgm:t>
    </dgm:pt>
  </dgm:ptLst>
  <dgm:cxnLst>
    <dgm:cxn modelId="{E3FB121F-4253-4FA4-A3E3-0B30A7AF3045}" type="presOf" srcId="{1A9738B2-9E51-49DC-8E86-DC3C78353055}" destId="{74D6FFF6-766F-4629-9FC8-C1F025AD4634}" srcOrd="0" destOrd="0" presId="urn:microsoft.com/office/officeart/2005/8/layout/radial5"/>
    <dgm:cxn modelId="{E63313AD-9231-46BF-8620-9799B92942B5}" type="presOf" srcId="{9CCF28A1-E12D-4135-9729-BCB4B8D8C638}" destId="{49864157-4B48-420E-89B6-4E937B36A005}" srcOrd="0" destOrd="0" presId="urn:microsoft.com/office/officeart/2005/8/layout/radial5"/>
    <dgm:cxn modelId="{CCCBE728-D2CF-4A2B-8990-44428121A654}" type="presOf" srcId="{A85C55EE-E22B-4540-886D-F9938E81EA0A}" destId="{3DFEB4A9-6304-4E7C-A8D4-F34FBB095E88}" srcOrd="0" destOrd="0" presId="urn:microsoft.com/office/officeart/2005/8/layout/radial5"/>
    <dgm:cxn modelId="{E31640E4-8D5C-440A-914E-5A78DCEF1E3F}" srcId="{9CCF28A1-E12D-4135-9729-BCB4B8D8C638}" destId="{B4B6C3FD-34DD-4268-9880-D0D52E6656BA}" srcOrd="0" destOrd="0" parTransId="{43ADC046-675D-4C4F-9843-92EF06EF2CDF}" sibTransId="{FD4B422D-A3EA-4FA3-9352-9D67ADC505C7}"/>
    <dgm:cxn modelId="{2D85F9CB-9C59-4A4D-B9BB-35CADD1FB950}" type="presOf" srcId="{50EB7602-7C73-4DC1-A488-3FF7BE5ACB9B}" destId="{7A04DCB6-CD38-4CF2-89D3-D05393D2C5E2}" srcOrd="0" destOrd="0" presId="urn:microsoft.com/office/officeart/2005/8/layout/radial5"/>
    <dgm:cxn modelId="{D9EE6586-B874-40BA-A08C-EDE022184219}" type="presOf" srcId="{43ADC046-675D-4C4F-9843-92EF06EF2CDF}" destId="{7D6DFE06-415B-4BB6-8D68-D98C45ED94DC}" srcOrd="1" destOrd="0" presId="urn:microsoft.com/office/officeart/2005/8/layout/radial5"/>
    <dgm:cxn modelId="{92E0C9D1-F1F5-49EA-81AB-56317C3BBA03}" type="presOf" srcId="{20456BCF-974D-4F68-91DA-6C9BA5D132A2}" destId="{23D29874-DBC2-4FB4-9F07-7B5A8F4B0560}" srcOrd="1" destOrd="0" presId="urn:microsoft.com/office/officeart/2005/8/layout/radial5"/>
    <dgm:cxn modelId="{DE1C81FE-BDAB-4951-A2FA-6B35C38C7940}" type="presOf" srcId="{43ADC046-675D-4C4F-9843-92EF06EF2CDF}" destId="{8B8E46F6-E343-4482-8157-B16233EE4424}" srcOrd="0" destOrd="0" presId="urn:microsoft.com/office/officeart/2005/8/layout/radial5"/>
    <dgm:cxn modelId="{A64BE755-D177-4E25-9C95-AD8B062E0B73}" type="presOf" srcId="{DEAC1F83-F9AF-40F8-8BE4-8B8500D77F14}" destId="{EE73927B-122C-4542-8EB2-EEBC14905C2A}" srcOrd="0" destOrd="0" presId="urn:microsoft.com/office/officeart/2005/8/layout/radial5"/>
    <dgm:cxn modelId="{211A107A-27E9-40D7-B545-F18EEA8B2C4B}" srcId="{1A9738B2-9E51-49DC-8E86-DC3C78353055}" destId="{9CCF28A1-E12D-4135-9729-BCB4B8D8C638}" srcOrd="0" destOrd="0" parTransId="{D6493560-4955-4956-AFA7-359B49920DAC}" sibTransId="{E558870D-F89C-435C-90E0-71B4C7ECDAB7}"/>
    <dgm:cxn modelId="{D850507B-76FC-415C-9D96-673E5D497D74}" type="presOf" srcId="{F4802A4F-208F-4331-9DB1-E80C63C2060A}" destId="{C3339377-5377-4253-B494-63ED5099A9B1}" srcOrd="0" destOrd="0" presId="urn:microsoft.com/office/officeart/2005/8/layout/radial5"/>
    <dgm:cxn modelId="{6995CFF8-F2A8-40CA-9F4E-1A894FABF233}" type="presOf" srcId="{20456BCF-974D-4F68-91DA-6C9BA5D132A2}" destId="{D0411E52-5983-404A-AA71-BAAB2BDF6D2A}" srcOrd="0" destOrd="0" presId="urn:microsoft.com/office/officeart/2005/8/layout/radial5"/>
    <dgm:cxn modelId="{A956EA7C-D551-4D27-963B-387AAFF56D0F}" srcId="{9CCF28A1-E12D-4135-9729-BCB4B8D8C638}" destId="{F4802A4F-208F-4331-9DB1-E80C63C2060A}" srcOrd="2" destOrd="0" parTransId="{0E339786-BF42-4EF3-BEE5-CBF8CDFC449C}" sibTransId="{E1A22540-FAE7-4CC1-8748-BD182729C7E4}"/>
    <dgm:cxn modelId="{A6B051A8-6174-4911-8F04-9B7F4B43E871}" type="presOf" srcId="{B4B6C3FD-34DD-4268-9880-D0D52E6656BA}" destId="{163F3778-1523-4047-96FD-DA0106FA5007}" srcOrd="0" destOrd="0" presId="urn:microsoft.com/office/officeart/2005/8/layout/radial5"/>
    <dgm:cxn modelId="{DE9206A1-7B91-4F96-B0D7-5D8A15994447}" srcId="{9CCF28A1-E12D-4135-9729-BCB4B8D8C638}" destId="{50EB7602-7C73-4DC1-A488-3FF7BE5ACB9B}" srcOrd="1" destOrd="0" parTransId="{A85C55EE-E22B-4540-886D-F9938E81EA0A}" sibTransId="{F64D1398-0BF6-4D0E-B712-57B2A8F7DED1}"/>
    <dgm:cxn modelId="{6FA81957-972B-42A3-999E-BEA5D347982D}" type="presOf" srcId="{0E339786-BF42-4EF3-BEE5-CBF8CDFC449C}" destId="{93043872-7F02-4696-9592-3E8741405FD1}" srcOrd="0" destOrd="0" presId="urn:microsoft.com/office/officeart/2005/8/layout/radial5"/>
    <dgm:cxn modelId="{C66E9567-D035-4691-B1C9-AD2F5B5AD697}" srcId="{9CCF28A1-E12D-4135-9729-BCB4B8D8C638}" destId="{DEAC1F83-F9AF-40F8-8BE4-8B8500D77F14}" srcOrd="3" destOrd="0" parTransId="{20456BCF-974D-4F68-91DA-6C9BA5D132A2}" sibTransId="{D4F10979-839A-4BF4-9756-CC5D50616E5C}"/>
    <dgm:cxn modelId="{95F7979E-3EFC-435B-96E4-69334FEE97D8}" type="presOf" srcId="{0E339786-BF42-4EF3-BEE5-CBF8CDFC449C}" destId="{704FC462-B581-4523-90D0-A49A843159C7}" srcOrd="1" destOrd="0" presId="urn:microsoft.com/office/officeart/2005/8/layout/radial5"/>
    <dgm:cxn modelId="{EEF22592-E99A-44EB-ACAD-EB9EC5D2FBBF}" type="presOf" srcId="{A85C55EE-E22B-4540-886D-F9938E81EA0A}" destId="{DCF6E6B9-269E-4841-9BB4-05669E4EC3EA}" srcOrd="1" destOrd="0" presId="urn:microsoft.com/office/officeart/2005/8/layout/radial5"/>
    <dgm:cxn modelId="{64EFEE80-10DD-482B-A4FF-A4A4DE4ED01F}" type="presParOf" srcId="{74D6FFF6-766F-4629-9FC8-C1F025AD4634}" destId="{49864157-4B48-420E-89B6-4E937B36A005}" srcOrd="0" destOrd="0" presId="urn:microsoft.com/office/officeart/2005/8/layout/radial5"/>
    <dgm:cxn modelId="{CC6F0737-A2DA-4BE3-B2A3-04A84082D318}" type="presParOf" srcId="{74D6FFF6-766F-4629-9FC8-C1F025AD4634}" destId="{8B8E46F6-E343-4482-8157-B16233EE4424}" srcOrd="1" destOrd="0" presId="urn:microsoft.com/office/officeart/2005/8/layout/radial5"/>
    <dgm:cxn modelId="{2F91D631-1C13-40DF-8079-2047A699AA9E}" type="presParOf" srcId="{8B8E46F6-E343-4482-8157-B16233EE4424}" destId="{7D6DFE06-415B-4BB6-8D68-D98C45ED94DC}" srcOrd="0" destOrd="0" presId="urn:microsoft.com/office/officeart/2005/8/layout/radial5"/>
    <dgm:cxn modelId="{7F767F07-F51A-4338-B972-523CFA905999}" type="presParOf" srcId="{74D6FFF6-766F-4629-9FC8-C1F025AD4634}" destId="{163F3778-1523-4047-96FD-DA0106FA5007}" srcOrd="2" destOrd="0" presId="urn:microsoft.com/office/officeart/2005/8/layout/radial5"/>
    <dgm:cxn modelId="{0B3731C6-EB1A-4564-A5FC-078E0CD39BD1}" type="presParOf" srcId="{74D6FFF6-766F-4629-9FC8-C1F025AD4634}" destId="{3DFEB4A9-6304-4E7C-A8D4-F34FBB095E88}" srcOrd="3" destOrd="0" presId="urn:microsoft.com/office/officeart/2005/8/layout/radial5"/>
    <dgm:cxn modelId="{76840D7A-B89D-443F-8CDC-F406A86DC199}" type="presParOf" srcId="{3DFEB4A9-6304-4E7C-A8D4-F34FBB095E88}" destId="{DCF6E6B9-269E-4841-9BB4-05669E4EC3EA}" srcOrd="0" destOrd="0" presId="urn:microsoft.com/office/officeart/2005/8/layout/radial5"/>
    <dgm:cxn modelId="{2FFBC25F-32B9-4D1E-A85E-AC57C4523EBB}" type="presParOf" srcId="{74D6FFF6-766F-4629-9FC8-C1F025AD4634}" destId="{7A04DCB6-CD38-4CF2-89D3-D05393D2C5E2}" srcOrd="4" destOrd="0" presId="urn:microsoft.com/office/officeart/2005/8/layout/radial5"/>
    <dgm:cxn modelId="{93C293ED-D9C3-4394-B7CE-F04459A7D92E}" type="presParOf" srcId="{74D6FFF6-766F-4629-9FC8-C1F025AD4634}" destId="{93043872-7F02-4696-9592-3E8741405FD1}" srcOrd="5" destOrd="0" presId="urn:microsoft.com/office/officeart/2005/8/layout/radial5"/>
    <dgm:cxn modelId="{30C6DDDA-E818-4584-9BAA-8A1423815B9E}" type="presParOf" srcId="{93043872-7F02-4696-9592-3E8741405FD1}" destId="{704FC462-B581-4523-90D0-A49A843159C7}" srcOrd="0" destOrd="0" presId="urn:microsoft.com/office/officeart/2005/8/layout/radial5"/>
    <dgm:cxn modelId="{FAEFA62D-070D-41EA-8E94-263C747CA512}" type="presParOf" srcId="{74D6FFF6-766F-4629-9FC8-C1F025AD4634}" destId="{C3339377-5377-4253-B494-63ED5099A9B1}" srcOrd="6" destOrd="0" presId="urn:microsoft.com/office/officeart/2005/8/layout/radial5"/>
    <dgm:cxn modelId="{186B3901-3861-4514-8E2B-DC72A0FE78A4}" type="presParOf" srcId="{74D6FFF6-766F-4629-9FC8-C1F025AD4634}" destId="{D0411E52-5983-404A-AA71-BAAB2BDF6D2A}" srcOrd="7" destOrd="0" presId="urn:microsoft.com/office/officeart/2005/8/layout/radial5"/>
    <dgm:cxn modelId="{76A5AE9D-E038-4AC8-BB81-77B3E9F7C298}" type="presParOf" srcId="{D0411E52-5983-404A-AA71-BAAB2BDF6D2A}" destId="{23D29874-DBC2-4FB4-9F07-7B5A8F4B0560}" srcOrd="0" destOrd="0" presId="urn:microsoft.com/office/officeart/2005/8/layout/radial5"/>
    <dgm:cxn modelId="{0C98DAC5-FE3B-4B50-A926-35285BAA7D28}" type="presParOf" srcId="{74D6FFF6-766F-4629-9FC8-C1F025AD4634}" destId="{EE73927B-122C-4542-8EB2-EEBC14905C2A}" srcOrd="8" destOrd="0" presId="urn:microsoft.com/office/officeart/2005/8/layout/radial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9864157-4B48-420E-89B6-4E937B36A005}">
      <dsp:nvSpPr>
        <dsp:cNvPr id="0" name=""/>
        <dsp:cNvSpPr/>
      </dsp:nvSpPr>
      <dsp:spPr>
        <a:xfrm>
          <a:off x="3510036" y="1696318"/>
          <a:ext cx="1209526" cy="1209526"/>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830" tIns="36830" rIns="36830" bIns="36830" numCol="1" spcCol="1270" anchor="ctr" anchorCtr="0">
          <a:noAutofit/>
        </a:bodyPr>
        <a:lstStyle/>
        <a:p>
          <a:pPr lvl="0" algn="ctr" defTabSz="1289050">
            <a:lnSpc>
              <a:spcPct val="90000"/>
            </a:lnSpc>
            <a:spcBef>
              <a:spcPct val="0"/>
            </a:spcBef>
            <a:spcAft>
              <a:spcPct val="35000"/>
            </a:spcAft>
          </a:pPr>
          <a:r>
            <a:rPr lang="en-US" sz="2900" b="1" kern="1200" smtClean="0">
              <a:latin typeface="Times New Roman" panose="02020603050405020304" pitchFamily="18" charset="0"/>
              <a:cs typeface="Times New Roman" panose="02020603050405020304" pitchFamily="18" charset="0"/>
            </a:rPr>
            <a:t>Gen A</a:t>
          </a:r>
          <a:endParaRPr lang="vi-VN" sz="2900" b="1" kern="1200">
            <a:latin typeface="Times New Roman" panose="02020603050405020304" pitchFamily="18" charset="0"/>
            <a:cs typeface="Times New Roman" panose="02020603050405020304" pitchFamily="18" charset="0"/>
          </a:endParaRPr>
        </a:p>
      </dsp:txBody>
      <dsp:txXfrm>
        <a:off x="3687167" y="1873449"/>
        <a:ext cx="855264" cy="855264"/>
      </dsp:txXfrm>
    </dsp:sp>
    <dsp:sp modelId="{8B8E46F6-E343-4482-8157-B16233EE4424}">
      <dsp:nvSpPr>
        <dsp:cNvPr id="0" name=""/>
        <dsp:cNvSpPr/>
      </dsp:nvSpPr>
      <dsp:spPr>
        <a:xfrm rot="16200000">
          <a:off x="3986552" y="1255981"/>
          <a:ext cx="256495" cy="411238"/>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vi-VN" sz="1800" kern="1200"/>
        </a:p>
      </dsp:txBody>
      <dsp:txXfrm>
        <a:off x="4025026" y="1376703"/>
        <a:ext cx="179547" cy="246742"/>
      </dsp:txXfrm>
    </dsp:sp>
    <dsp:sp modelId="{163F3778-1523-4047-96FD-DA0106FA5007}">
      <dsp:nvSpPr>
        <dsp:cNvPr id="0" name=""/>
        <dsp:cNvSpPr/>
      </dsp:nvSpPr>
      <dsp:spPr>
        <a:xfrm>
          <a:off x="3510036" y="2838"/>
          <a:ext cx="1209526" cy="1209526"/>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smtClean="0"/>
            <a:t>Thân cao</a:t>
          </a:r>
          <a:endParaRPr lang="vi-VN" sz="2800" kern="1200"/>
        </a:p>
      </dsp:txBody>
      <dsp:txXfrm>
        <a:off x="3687167" y="179969"/>
        <a:ext cx="855264" cy="855264"/>
      </dsp:txXfrm>
    </dsp:sp>
    <dsp:sp modelId="{3DFEB4A9-6304-4E7C-A8D4-F34FBB095E88}">
      <dsp:nvSpPr>
        <dsp:cNvPr id="0" name=""/>
        <dsp:cNvSpPr/>
      </dsp:nvSpPr>
      <dsp:spPr>
        <a:xfrm>
          <a:off x="4826032" y="2095462"/>
          <a:ext cx="256495" cy="411238"/>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vi-VN" sz="1800" kern="1200"/>
        </a:p>
      </dsp:txBody>
      <dsp:txXfrm>
        <a:off x="4826032" y="2177710"/>
        <a:ext cx="179547" cy="246742"/>
      </dsp:txXfrm>
    </dsp:sp>
    <dsp:sp modelId="{7A04DCB6-CD38-4CF2-89D3-D05393D2C5E2}">
      <dsp:nvSpPr>
        <dsp:cNvPr id="0" name=""/>
        <dsp:cNvSpPr/>
      </dsp:nvSpPr>
      <dsp:spPr>
        <a:xfrm>
          <a:off x="5203516" y="1696318"/>
          <a:ext cx="1209526" cy="1209526"/>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smtClean="0"/>
            <a:t>Hoa đỏ</a:t>
          </a:r>
          <a:endParaRPr lang="vi-VN" sz="2800" kern="1200"/>
        </a:p>
      </dsp:txBody>
      <dsp:txXfrm>
        <a:off x="5380647" y="1873449"/>
        <a:ext cx="855264" cy="855264"/>
      </dsp:txXfrm>
    </dsp:sp>
    <dsp:sp modelId="{93043872-7F02-4696-9592-3E8741405FD1}">
      <dsp:nvSpPr>
        <dsp:cNvPr id="0" name=""/>
        <dsp:cNvSpPr/>
      </dsp:nvSpPr>
      <dsp:spPr>
        <a:xfrm rot="5400000">
          <a:off x="3986552" y="2934942"/>
          <a:ext cx="256495" cy="411238"/>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vi-VN" sz="1800" kern="1200"/>
        </a:p>
      </dsp:txBody>
      <dsp:txXfrm>
        <a:off x="4025026" y="2978716"/>
        <a:ext cx="179547" cy="246742"/>
      </dsp:txXfrm>
    </dsp:sp>
    <dsp:sp modelId="{C3339377-5377-4253-B494-63ED5099A9B1}">
      <dsp:nvSpPr>
        <dsp:cNvPr id="0" name=""/>
        <dsp:cNvSpPr/>
      </dsp:nvSpPr>
      <dsp:spPr>
        <a:xfrm>
          <a:off x="3510036" y="3389797"/>
          <a:ext cx="1209526" cy="1209526"/>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smtClean="0"/>
            <a:t>Hạt xanh</a:t>
          </a:r>
          <a:endParaRPr lang="vi-VN" sz="2800" kern="1200"/>
        </a:p>
      </dsp:txBody>
      <dsp:txXfrm>
        <a:off x="3687167" y="3566928"/>
        <a:ext cx="855264" cy="855264"/>
      </dsp:txXfrm>
    </dsp:sp>
    <dsp:sp modelId="{D0411E52-5983-404A-AA71-BAAB2BDF6D2A}">
      <dsp:nvSpPr>
        <dsp:cNvPr id="0" name=""/>
        <dsp:cNvSpPr/>
      </dsp:nvSpPr>
      <dsp:spPr>
        <a:xfrm rot="10800000">
          <a:off x="3147071" y="2095462"/>
          <a:ext cx="256495" cy="411238"/>
        </a:xfrm>
        <a:prstGeom prst="rightArrow">
          <a:avLst>
            <a:gd name="adj1" fmla="val 60000"/>
            <a:gd name="adj2" fmla="val 50000"/>
          </a:avLst>
        </a:prstGeom>
        <a:solidFill>
          <a:schemeClr val="accent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800100">
            <a:lnSpc>
              <a:spcPct val="90000"/>
            </a:lnSpc>
            <a:spcBef>
              <a:spcPct val="0"/>
            </a:spcBef>
            <a:spcAft>
              <a:spcPct val="35000"/>
            </a:spcAft>
          </a:pPr>
          <a:endParaRPr lang="vi-VN" sz="1800" kern="1200"/>
        </a:p>
      </dsp:txBody>
      <dsp:txXfrm rot="10800000">
        <a:off x="3224019" y="2177710"/>
        <a:ext cx="179547" cy="246742"/>
      </dsp:txXfrm>
    </dsp:sp>
    <dsp:sp modelId="{EE73927B-122C-4542-8EB2-EEBC14905C2A}">
      <dsp:nvSpPr>
        <dsp:cNvPr id="0" name=""/>
        <dsp:cNvSpPr/>
      </dsp:nvSpPr>
      <dsp:spPr>
        <a:xfrm>
          <a:off x="1816557" y="1696318"/>
          <a:ext cx="1209526" cy="1209526"/>
        </a:xfrm>
        <a:prstGeom prst="ellipse">
          <a:avLst/>
        </a:prstGeom>
        <a:solidFill>
          <a:schemeClr val="lt1">
            <a:hueOff val="0"/>
            <a:satOff val="0"/>
            <a:lumOff val="0"/>
            <a:alphaOff val="0"/>
          </a:schemeClr>
        </a:solidFill>
        <a:ln w="25400" cap="flat" cmpd="sng" algn="ctr">
          <a:solidFill>
            <a:schemeClr val="accent2">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5560" tIns="35560" rIns="35560" bIns="35560" numCol="1" spcCol="1270" anchor="ctr" anchorCtr="0">
          <a:noAutofit/>
        </a:bodyPr>
        <a:lstStyle/>
        <a:p>
          <a:pPr lvl="0" algn="ctr" defTabSz="1244600">
            <a:lnSpc>
              <a:spcPct val="90000"/>
            </a:lnSpc>
            <a:spcBef>
              <a:spcPct val="0"/>
            </a:spcBef>
            <a:spcAft>
              <a:spcPct val="35000"/>
            </a:spcAft>
          </a:pPr>
          <a:r>
            <a:rPr lang="en-US" sz="2800" kern="1200" smtClean="0"/>
            <a:t>Chịu lạnh</a:t>
          </a:r>
          <a:endParaRPr lang="vi-VN" sz="2800" kern="1200"/>
        </a:p>
      </dsp:txBody>
      <dsp:txXfrm>
        <a:off x="1993688" y="1873449"/>
        <a:ext cx="855264" cy="855264"/>
      </dsp:txXfrm>
    </dsp:sp>
  </dsp:spTree>
</dsp:drawing>
</file>

<file path=ppt/diagrams/layout1.xml><?xml version="1.0" encoding="utf-8"?>
<dgm:layoutDef xmlns:dgm="http://schemas.openxmlformats.org/drawingml/2006/diagram" xmlns:a="http://schemas.openxmlformats.org/drawingml/2006/main" uniqueId="urn:microsoft.com/office/officeart/2005/8/layout/radial5">
  <dgm:title val=""/>
  <dgm:desc val=""/>
  <dgm:catLst>
    <dgm:cat type="relationship" pri="23000"/>
    <dgm:cat type="cycle" pri="1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alg type="cycle">
          <dgm:param type="stAng" val="0"/>
          <dgm:param type="spanAng" val="360"/>
          <dgm:param type="ctrShpMap" val="fNode"/>
        </dgm:alg>
      </dgm:if>
      <dgm:else name="Name3">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parTrans" refType="w" refFor="ch" refForName="centerShape" fact="0.4"/>
      <dgm:constr type="w" for="ch" forName="node" refType="w" refFor="ch" refForName="centerShape" op="equ" fact="1.25"/>
      <dgm:constr type="sp" refType="w" refFor="ch" refForName="centerShape" op="equ" fact="0.4"/>
      <dgm:constr type="sibSp" refType="w" refFor="ch" refForName="node" fact="0.3"/>
      <dgm:constr type="primFontSz" for="ch" forName="centerShape" val="65"/>
      <dgm:constr type="primFontSz" for="des" forName="node" op="equ" val="65"/>
      <dgm:constr type="primFontSz" for="des" forName="node" refType="primFontSz" refFor="ch" refForName="centerShape" op="lte"/>
      <dgm:constr type="primFontSz" for="des" forName="connectorText" op="equ" val="55"/>
      <dgm:constr type="primFontSz" for="des" forName="connectorText" refType="primFontSz" refFor="ch" refForName="centerShape" op="lte" fact="0.8"/>
      <dgm:constr type="primFontSz" for="des" forName="connectorText" refType="primFontSz" refFor="des" refForName="node" op="lte"/>
    </dgm:constrLst>
    <dgm:choose name="Name4">
      <dgm:if name="Name5" axis="ch ch" ptType="node node" st="1 1" cnt="1 0" func="cnt" op="lte" val="6">
        <dgm:ruleLst>
          <dgm:rule type="w" for="ch" forName="node" val="NaN" fact="1" max="NaN"/>
        </dgm:ruleLst>
      </dgm:if>
      <dgm:if name="Name6" axis="ch ch" ptType="node node" st="1 1" cnt="1 0" func="cnt" op="lte" val="8">
        <dgm:ruleLst>
          <dgm:rule type="w" for="ch" forName="node" val="NaN" fact="0.9" max="NaN"/>
        </dgm:ruleLst>
      </dgm:if>
      <dgm:if name="Name7" axis="ch ch" ptType="node node" st="1 1" cnt="1 0" func="cnt" op="lte" val="10">
        <dgm:ruleLst>
          <dgm:rule type="w" for="ch" forName="node" val="NaN" fact="0.8" max="NaN"/>
        </dgm:ruleLst>
      </dgm:if>
      <dgm:if name="Name8" axis="ch ch" ptType="node node" st="1 1" cnt="1 0" func="cnt" op="lte" val="12">
        <dgm:ruleLst>
          <dgm:rule type="w" for="ch" forName="node" val="NaN" fact="0.7" max="NaN"/>
        </dgm:ruleLst>
      </dgm:if>
      <dgm:if name="Name9" axis="ch ch" ptType="node node" st="1 1" cnt="1 0" func="cnt" op="lte" val="14">
        <dgm:ruleLst>
          <dgm:rule type="w" for="ch" forName="node" val="NaN" fact="0.6" max="NaN"/>
        </dgm:ruleLst>
      </dgm:if>
      <dgm:else name="Name10">
        <dgm:ruleLst>
          <dgm:rule type="w" for="ch" forName="node" val="NaN" fact="0.5" max="NaN"/>
        </dgm:ruleLst>
      </dgm:else>
    </dgm:choose>
    <dgm:forEach name="Name11"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12" axis="ch">
        <dgm:forEach name="Name13" axis="self" ptType="parTrans">
          <dgm:layoutNode name="parTrans" styleLbl="sibTrans2D1">
            <dgm:alg type="conn">
              <dgm:param type="begPts" val="auto"/>
              <dgm:param type="endPts" val="auto"/>
            </dgm:alg>
            <dgm:shape xmlns:r="http://schemas.openxmlformats.org/officeDocument/2006/relationships" type="conn" r:blip="">
              <dgm:adjLst/>
            </dgm:shape>
            <dgm:presOf axis="self"/>
            <dgm:constrLst>
              <dgm:constr type="h" refType="w" fact="0.85"/>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name="Name14"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w" val="INF" fact="NaN" max="NaN"/>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vi-VN"/>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vi-VN"/>
          </a:p>
        </p:txBody>
      </p:sp>
      <p:sp>
        <p:nvSpPr>
          <p:cNvPr id="4" name="Date Placeholder 3"/>
          <p:cNvSpPr>
            <a:spLocks noGrp="1"/>
          </p:cNvSpPr>
          <p:nvPr>
            <p:ph type="dt" sz="half" idx="10"/>
          </p:nvPr>
        </p:nvSpPr>
        <p:spPr/>
        <p:txBody>
          <a:bodyPr/>
          <a:lstStyle/>
          <a:p>
            <a:fld id="{346035D1-75E3-4688-86E9-908BC5A22D52}" type="datetimeFigureOut">
              <a:rPr lang="vi-VN" smtClean="0"/>
              <a:t>06/11/2021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58C35E9-ABFE-4F07-A0CE-1C9729EF7D12}" type="slidenum">
              <a:rPr lang="vi-VN" smtClean="0"/>
              <a:t>‹#›</a:t>
            </a:fld>
            <a:endParaRPr lang="vi-VN"/>
          </a:p>
        </p:txBody>
      </p:sp>
    </p:spTree>
    <p:extLst>
      <p:ext uri="{BB962C8B-B14F-4D97-AF65-F5344CB8AC3E}">
        <p14:creationId xmlns:p14="http://schemas.microsoft.com/office/powerpoint/2010/main" val="16540883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346035D1-75E3-4688-86E9-908BC5A22D52}" type="datetimeFigureOut">
              <a:rPr lang="vi-VN" smtClean="0"/>
              <a:t>06/11/2021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58C35E9-ABFE-4F07-A0CE-1C9729EF7D12}" type="slidenum">
              <a:rPr lang="vi-VN" smtClean="0"/>
              <a:t>‹#›</a:t>
            </a:fld>
            <a:endParaRPr lang="vi-VN"/>
          </a:p>
        </p:txBody>
      </p:sp>
    </p:spTree>
    <p:extLst>
      <p:ext uri="{BB962C8B-B14F-4D97-AF65-F5344CB8AC3E}">
        <p14:creationId xmlns:p14="http://schemas.microsoft.com/office/powerpoint/2010/main" val="318244910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vi-VN"/>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346035D1-75E3-4688-86E9-908BC5A22D52}" type="datetimeFigureOut">
              <a:rPr lang="vi-VN" smtClean="0"/>
              <a:t>06/11/2021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58C35E9-ABFE-4F07-A0CE-1C9729EF7D12}" type="slidenum">
              <a:rPr lang="vi-VN" smtClean="0"/>
              <a:t>‹#›</a:t>
            </a:fld>
            <a:endParaRPr lang="vi-VN"/>
          </a:p>
        </p:txBody>
      </p:sp>
    </p:spTree>
    <p:extLst>
      <p:ext uri="{BB962C8B-B14F-4D97-AF65-F5344CB8AC3E}">
        <p14:creationId xmlns:p14="http://schemas.microsoft.com/office/powerpoint/2010/main" val="39215179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10"/>
          </p:nvPr>
        </p:nvSpPr>
        <p:spPr/>
        <p:txBody>
          <a:bodyPr/>
          <a:lstStyle/>
          <a:p>
            <a:fld id="{346035D1-75E3-4688-86E9-908BC5A22D52}" type="datetimeFigureOut">
              <a:rPr lang="vi-VN" smtClean="0"/>
              <a:t>06/11/2021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58C35E9-ABFE-4F07-A0CE-1C9729EF7D12}" type="slidenum">
              <a:rPr lang="vi-VN" smtClean="0"/>
              <a:t>‹#›</a:t>
            </a:fld>
            <a:endParaRPr lang="vi-VN"/>
          </a:p>
        </p:txBody>
      </p:sp>
    </p:spTree>
    <p:extLst>
      <p:ext uri="{BB962C8B-B14F-4D97-AF65-F5344CB8AC3E}">
        <p14:creationId xmlns:p14="http://schemas.microsoft.com/office/powerpoint/2010/main" val="18509289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vi-VN"/>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46035D1-75E3-4688-86E9-908BC5A22D52}" type="datetimeFigureOut">
              <a:rPr lang="vi-VN" smtClean="0"/>
              <a:t>06/11/2021</a:t>
            </a:fld>
            <a:endParaRPr lang="vi-VN"/>
          </a:p>
        </p:txBody>
      </p:sp>
      <p:sp>
        <p:nvSpPr>
          <p:cNvPr id="5" name="Footer Placeholder 4"/>
          <p:cNvSpPr>
            <a:spLocks noGrp="1"/>
          </p:cNvSpPr>
          <p:nvPr>
            <p:ph type="ftr" sz="quarter" idx="11"/>
          </p:nvPr>
        </p:nvSpPr>
        <p:spPr/>
        <p:txBody>
          <a:bodyPr/>
          <a:lstStyle/>
          <a:p>
            <a:endParaRPr lang="vi-VN"/>
          </a:p>
        </p:txBody>
      </p:sp>
      <p:sp>
        <p:nvSpPr>
          <p:cNvPr id="6" name="Slide Number Placeholder 5"/>
          <p:cNvSpPr>
            <a:spLocks noGrp="1"/>
          </p:cNvSpPr>
          <p:nvPr>
            <p:ph type="sldNum" sz="quarter" idx="12"/>
          </p:nvPr>
        </p:nvSpPr>
        <p:spPr/>
        <p:txBody>
          <a:bodyPr/>
          <a:lstStyle/>
          <a:p>
            <a:fld id="{658C35E9-ABFE-4F07-A0CE-1C9729EF7D12}" type="slidenum">
              <a:rPr lang="vi-VN" smtClean="0"/>
              <a:t>‹#›</a:t>
            </a:fld>
            <a:endParaRPr lang="vi-VN"/>
          </a:p>
        </p:txBody>
      </p:sp>
    </p:spTree>
    <p:extLst>
      <p:ext uri="{BB962C8B-B14F-4D97-AF65-F5344CB8AC3E}">
        <p14:creationId xmlns:p14="http://schemas.microsoft.com/office/powerpoint/2010/main" val="27630275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Date Placeholder 4"/>
          <p:cNvSpPr>
            <a:spLocks noGrp="1"/>
          </p:cNvSpPr>
          <p:nvPr>
            <p:ph type="dt" sz="half" idx="10"/>
          </p:nvPr>
        </p:nvSpPr>
        <p:spPr/>
        <p:txBody>
          <a:bodyPr/>
          <a:lstStyle/>
          <a:p>
            <a:fld id="{346035D1-75E3-4688-86E9-908BC5A22D52}" type="datetimeFigureOut">
              <a:rPr lang="vi-VN" smtClean="0"/>
              <a:t>06/11/2021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658C35E9-ABFE-4F07-A0CE-1C9729EF7D12}" type="slidenum">
              <a:rPr lang="vi-VN" smtClean="0"/>
              <a:t>‹#›</a:t>
            </a:fld>
            <a:endParaRPr lang="vi-VN"/>
          </a:p>
        </p:txBody>
      </p:sp>
    </p:spTree>
    <p:extLst>
      <p:ext uri="{BB962C8B-B14F-4D97-AF65-F5344CB8AC3E}">
        <p14:creationId xmlns:p14="http://schemas.microsoft.com/office/powerpoint/2010/main" val="41150155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vi-VN"/>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7" name="Date Placeholder 6"/>
          <p:cNvSpPr>
            <a:spLocks noGrp="1"/>
          </p:cNvSpPr>
          <p:nvPr>
            <p:ph type="dt" sz="half" idx="10"/>
          </p:nvPr>
        </p:nvSpPr>
        <p:spPr/>
        <p:txBody>
          <a:bodyPr/>
          <a:lstStyle/>
          <a:p>
            <a:fld id="{346035D1-75E3-4688-86E9-908BC5A22D52}" type="datetimeFigureOut">
              <a:rPr lang="vi-VN" smtClean="0"/>
              <a:t>06/11/2021</a:t>
            </a:fld>
            <a:endParaRPr lang="vi-VN"/>
          </a:p>
        </p:txBody>
      </p:sp>
      <p:sp>
        <p:nvSpPr>
          <p:cNvPr id="8" name="Footer Placeholder 7"/>
          <p:cNvSpPr>
            <a:spLocks noGrp="1"/>
          </p:cNvSpPr>
          <p:nvPr>
            <p:ph type="ftr" sz="quarter" idx="11"/>
          </p:nvPr>
        </p:nvSpPr>
        <p:spPr/>
        <p:txBody>
          <a:bodyPr/>
          <a:lstStyle/>
          <a:p>
            <a:endParaRPr lang="vi-VN"/>
          </a:p>
        </p:txBody>
      </p:sp>
      <p:sp>
        <p:nvSpPr>
          <p:cNvPr id="9" name="Slide Number Placeholder 8"/>
          <p:cNvSpPr>
            <a:spLocks noGrp="1"/>
          </p:cNvSpPr>
          <p:nvPr>
            <p:ph type="sldNum" sz="quarter" idx="12"/>
          </p:nvPr>
        </p:nvSpPr>
        <p:spPr/>
        <p:txBody>
          <a:bodyPr/>
          <a:lstStyle/>
          <a:p>
            <a:fld id="{658C35E9-ABFE-4F07-A0CE-1C9729EF7D12}" type="slidenum">
              <a:rPr lang="vi-VN" smtClean="0"/>
              <a:t>‹#›</a:t>
            </a:fld>
            <a:endParaRPr lang="vi-VN"/>
          </a:p>
        </p:txBody>
      </p:sp>
    </p:spTree>
    <p:extLst>
      <p:ext uri="{BB962C8B-B14F-4D97-AF65-F5344CB8AC3E}">
        <p14:creationId xmlns:p14="http://schemas.microsoft.com/office/powerpoint/2010/main" val="23799736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vi-VN"/>
          </a:p>
        </p:txBody>
      </p:sp>
      <p:sp>
        <p:nvSpPr>
          <p:cNvPr id="3" name="Date Placeholder 2"/>
          <p:cNvSpPr>
            <a:spLocks noGrp="1"/>
          </p:cNvSpPr>
          <p:nvPr>
            <p:ph type="dt" sz="half" idx="10"/>
          </p:nvPr>
        </p:nvSpPr>
        <p:spPr/>
        <p:txBody>
          <a:bodyPr/>
          <a:lstStyle/>
          <a:p>
            <a:fld id="{346035D1-75E3-4688-86E9-908BC5A22D52}" type="datetimeFigureOut">
              <a:rPr lang="vi-VN" smtClean="0"/>
              <a:t>06/11/2021</a:t>
            </a:fld>
            <a:endParaRPr lang="vi-VN"/>
          </a:p>
        </p:txBody>
      </p:sp>
      <p:sp>
        <p:nvSpPr>
          <p:cNvPr id="4" name="Footer Placeholder 3"/>
          <p:cNvSpPr>
            <a:spLocks noGrp="1"/>
          </p:cNvSpPr>
          <p:nvPr>
            <p:ph type="ftr" sz="quarter" idx="11"/>
          </p:nvPr>
        </p:nvSpPr>
        <p:spPr/>
        <p:txBody>
          <a:bodyPr/>
          <a:lstStyle/>
          <a:p>
            <a:endParaRPr lang="vi-VN"/>
          </a:p>
        </p:txBody>
      </p:sp>
      <p:sp>
        <p:nvSpPr>
          <p:cNvPr id="5" name="Slide Number Placeholder 4"/>
          <p:cNvSpPr>
            <a:spLocks noGrp="1"/>
          </p:cNvSpPr>
          <p:nvPr>
            <p:ph type="sldNum" sz="quarter" idx="12"/>
          </p:nvPr>
        </p:nvSpPr>
        <p:spPr/>
        <p:txBody>
          <a:bodyPr/>
          <a:lstStyle/>
          <a:p>
            <a:fld id="{658C35E9-ABFE-4F07-A0CE-1C9729EF7D12}" type="slidenum">
              <a:rPr lang="vi-VN" smtClean="0"/>
              <a:t>‹#›</a:t>
            </a:fld>
            <a:endParaRPr lang="vi-VN"/>
          </a:p>
        </p:txBody>
      </p:sp>
    </p:spTree>
    <p:extLst>
      <p:ext uri="{BB962C8B-B14F-4D97-AF65-F5344CB8AC3E}">
        <p14:creationId xmlns:p14="http://schemas.microsoft.com/office/powerpoint/2010/main" val="199318248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6035D1-75E3-4688-86E9-908BC5A22D52}" type="datetimeFigureOut">
              <a:rPr lang="vi-VN" smtClean="0"/>
              <a:t>06/11/2021</a:t>
            </a:fld>
            <a:endParaRPr lang="vi-VN"/>
          </a:p>
        </p:txBody>
      </p:sp>
      <p:sp>
        <p:nvSpPr>
          <p:cNvPr id="3" name="Footer Placeholder 2"/>
          <p:cNvSpPr>
            <a:spLocks noGrp="1"/>
          </p:cNvSpPr>
          <p:nvPr>
            <p:ph type="ftr" sz="quarter" idx="11"/>
          </p:nvPr>
        </p:nvSpPr>
        <p:spPr/>
        <p:txBody>
          <a:bodyPr/>
          <a:lstStyle/>
          <a:p>
            <a:endParaRPr lang="vi-VN"/>
          </a:p>
        </p:txBody>
      </p:sp>
      <p:sp>
        <p:nvSpPr>
          <p:cNvPr id="4" name="Slide Number Placeholder 3"/>
          <p:cNvSpPr>
            <a:spLocks noGrp="1"/>
          </p:cNvSpPr>
          <p:nvPr>
            <p:ph type="sldNum" sz="quarter" idx="12"/>
          </p:nvPr>
        </p:nvSpPr>
        <p:spPr/>
        <p:txBody>
          <a:bodyPr/>
          <a:lstStyle/>
          <a:p>
            <a:fld id="{658C35E9-ABFE-4F07-A0CE-1C9729EF7D12}" type="slidenum">
              <a:rPr lang="vi-VN" smtClean="0"/>
              <a:t>‹#›</a:t>
            </a:fld>
            <a:endParaRPr lang="vi-VN"/>
          </a:p>
        </p:txBody>
      </p:sp>
    </p:spTree>
    <p:extLst>
      <p:ext uri="{BB962C8B-B14F-4D97-AF65-F5344CB8AC3E}">
        <p14:creationId xmlns:p14="http://schemas.microsoft.com/office/powerpoint/2010/main" val="26981586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vi-VN"/>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6035D1-75E3-4688-86E9-908BC5A22D52}" type="datetimeFigureOut">
              <a:rPr lang="vi-VN" smtClean="0"/>
              <a:t>06/11/2021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658C35E9-ABFE-4F07-A0CE-1C9729EF7D12}" type="slidenum">
              <a:rPr lang="vi-VN" smtClean="0"/>
              <a:t>‹#›</a:t>
            </a:fld>
            <a:endParaRPr lang="vi-VN"/>
          </a:p>
        </p:txBody>
      </p:sp>
    </p:spTree>
    <p:extLst>
      <p:ext uri="{BB962C8B-B14F-4D97-AF65-F5344CB8AC3E}">
        <p14:creationId xmlns:p14="http://schemas.microsoft.com/office/powerpoint/2010/main" val="34748943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vi-VN"/>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vi-VN"/>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46035D1-75E3-4688-86E9-908BC5A22D52}" type="datetimeFigureOut">
              <a:rPr lang="vi-VN" smtClean="0"/>
              <a:t>06/11/2021</a:t>
            </a:fld>
            <a:endParaRPr lang="vi-VN"/>
          </a:p>
        </p:txBody>
      </p:sp>
      <p:sp>
        <p:nvSpPr>
          <p:cNvPr id="6" name="Footer Placeholder 5"/>
          <p:cNvSpPr>
            <a:spLocks noGrp="1"/>
          </p:cNvSpPr>
          <p:nvPr>
            <p:ph type="ftr" sz="quarter" idx="11"/>
          </p:nvPr>
        </p:nvSpPr>
        <p:spPr/>
        <p:txBody>
          <a:bodyPr/>
          <a:lstStyle/>
          <a:p>
            <a:endParaRPr lang="vi-VN"/>
          </a:p>
        </p:txBody>
      </p:sp>
      <p:sp>
        <p:nvSpPr>
          <p:cNvPr id="7" name="Slide Number Placeholder 6"/>
          <p:cNvSpPr>
            <a:spLocks noGrp="1"/>
          </p:cNvSpPr>
          <p:nvPr>
            <p:ph type="sldNum" sz="quarter" idx="12"/>
          </p:nvPr>
        </p:nvSpPr>
        <p:spPr/>
        <p:txBody>
          <a:bodyPr/>
          <a:lstStyle/>
          <a:p>
            <a:fld id="{658C35E9-ABFE-4F07-A0CE-1C9729EF7D12}" type="slidenum">
              <a:rPr lang="vi-VN" smtClean="0"/>
              <a:t>‹#›</a:t>
            </a:fld>
            <a:endParaRPr lang="vi-VN"/>
          </a:p>
        </p:txBody>
      </p:sp>
    </p:spTree>
    <p:extLst>
      <p:ext uri="{BB962C8B-B14F-4D97-AF65-F5344CB8AC3E}">
        <p14:creationId xmlns:p14="http://schemas.microsoft.com/office/powerpoint/2010/main" val="3138968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rgbClr val="FFEFD1"/>
            </a:gs>
            <a:gs pos="64999">
              <a:srgbClr val="F0EBD5"/>
            </a:gs>
            <a:gs pos="100000">
              <a:srgbClr val="D1C39F"/>
            </a:gs>
          </a:gsLst>
          <a:lin ang="5400000" scaled="0"/>
          <a:tileRect/>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vi-VN"/>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vi-VN"/>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46035D1-75E3-4688-86E9-908BC5A22D52}" type="datetimeFigureOut">
              <a:rPr lang="vi-VN" smtClean="0"/>
              <a:t>06/11/2021</a:t>
            </a:fld>
            <a:endParaRPr lang="vi-VN"/>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vi-VN"/>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58C35E9-ABFE-4F07-A0CE-1C9729EF7D12}" type="slidenum">
              <a:rPr lang="vi-VN" smtClean="0"/>
              <a:t>‹#›</a:t>
            </a:fld>
            <a:endParaRPr lang="vi-VN"/>
          </a:p>
        </p:txBody>
      </p:sp>
    </p:spTree>
    <p:extLst>
      <p:ext uri="{BB962C8B-B14F-4D97-AF65-F5344CB8AC3E}">
        <p14:creationId xmlns:p14="http://schemas.microsoft.com/office/powerpoint/2010/main" val="34424151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vi-V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762000"/>
            <a:ext cx="7772400" cy="1470025"/>
          </a:xfrm>
        </p:spPr>
        <p:txBody>
          <a:bodyPr/>
          <a:lstStyle/>
          <a:p>
            <a:r>
              <a:rPr lang="en-US" b="1" smtClean="0"/>
              <a:t>CÁC QUY LUẬT DI TRUYỀN CỦA SINH HỌC HIỆN ĐẠI</a:t>
            </a:r>
            <a:endParaRPr lang="vi-VN" b="1"/>
          </a:p>
        </p:txBody>
      </p:sp>
      <p:sp>
        <p:nvSpPr>
          <p:cNvPr id="3" name="Subtitle 2"/>
          <p:cNvSpPr>
            <a:spLocks noGrp="1"/>
          </p:cNvSpPr>
          <p:nvPr>
            <p:ph type="subTitle" idx="1"/>
          </p:nvPr>
        </p:nvSpPr>
        <p:spPr>
          <a:xfrm>
            <a:off x="1371600" y="2438400"/>
            <a:ext cx="6400800" cy="3962400"/>
          </a:xfrm>
        </p:spPr>
        <p:txBody>
          <a:bodyPr>
            <a:normAutofit/>
          </a:bodyPr>
          <a:lstStyle/>
          <a:p>
            <a:pPr marL="514350" indent="-514350" algn="just">
              <a:buAutoNum type="arabicPeriod"/>
            </a:pPr>
            <a:r>
              <a:rPr lang="en-US" smtClean="0">
                <a:solidFill>
                  <a:srgbClr val="7030A0"/>
                </a:solidFill>
                <a:latin typeface="Century" panose="02040604050505020304" pitchFamily="18" charset="0"/>
              </a:rPr>
              <a:t>Quy luật tương tác gen</a:t>
            </a:r>
          </a:p>
          <a:p>
            <a:pPr marL="514350" indent="-514350" algn="just">
              <a:buAutoNum type="arabicPeriod"/>
            </a:pPr>
            <a:r>
              <a:rPr lang="en-US" smtClean="0">
                <a:solidFill>
                  <a:srgbClr val="7030A0"/>
                </a:solidFill>
                <a:latin typeface="Century" panose="02040604050505020304" pitchFamily="18" charset="0"/>
              </a:rPr>
              <a:t>Quy luật tác động đa hiệu của gen</a:t>
            </a:r>
          </a:p>
          <a:p>
            <a:pPr marL="514350" indent="-514350" algn="just">
              <a:buAutoNum type="arabicPeriod"/>
            </a:pPr>
            <a:r>
              <a:rPr lang="en-US" smtClean="0">
                <a:solidFill>
                  <a:srgbClr val="7030A0"/>
                </a:solidFill>
                <a:latin typeface="Century" panose="02040604050505020304" pitchFamily="18" charset="0"/>
              </a:rPr>
              <a:t>Quy luật liên kết gen</a:t>
            </a:r>
          </a:p>
          <a:p>
            <a:pPr marL="514350" indent="-514350" algn="just">
              <a:buAutoNum type="arabicPeriod"/>
            </a:pPr>
            <a:r>
              <a:rPr lang="en-US" smtClean="0">
                <a:solidFill>
                  <a:srgbClr val="7030A0"/>
                </a:solidFill>
                <a:latin typeface="Century" panose="02040604050505020304" pitchFamily="18" charset="0"/>
              </a:rPr>
              <a:t>Quy luật hoán vị gen</a:t>
            </a:r>
          </a:p>
          <a:p>
            <a:pPr marL="514350" indent="-514350" algn="just">
              <a:buAutoNum type="arabicPeriod"/>
            </a:pPr>
            <a:r>
              <a:rPr lang="en-US" smtClean="0">
                <a:solidFill>
                  <a:srgbClr val="7030A0"/>
                </a:solidFill>
                <a:latin typeface="Century" panose="02040604050505020304" pitchFamily="18" charset="0"/>
              </a:rPr>
              <a:t>Quy luật di truyền của gen ngoài nhân</a:t>
            </a:r>
            <a:endParaRPr lang="vi-VN">
              <a:solidFill>
                <a:srgbClr val="7030A0"/>
              </a:solidFill>
            </a:endParaRPr>
          </a:p>
        </p:txBody>
      </p:sp>
    </p:spTree>
    <p:extLst>
      <p:ext uri="{BB962C8B-B14F-4D97-AF65-F5344CB8AC3E}">
        <p14:creationId xmlns:p14="http://schemas.microsoft.com/office/powerpoint/2010/main" val="108693108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vi-VN" sz="3200" b="1" smtClean="0"/>
              <a:t>QUY LUẬT </a:t>
            </a:r>
            <a:br>
              <a:rPr lang="vi-VN" sz="3200" b="1" smtClean="0"/>
            </a:br>
            <a:r>
              <a:rPr lang="vi-VN" sz="3200" b="1" smtClean="0"/>
              <a:t>DI TRUYỀN LIÊN KẾT VỚI GIỚI TÍNH</a:t>
            </a:r>
            <a:endParaRPr lang="vi-VN" sz="3200" b="1"/>
          </a:p>
        </p:txBody>
      </p:sp>
      <p:sp>
        <p:nvSpPr>
          <p:cNvPr id="3" name="Content Placeholder 2"/>
          <p:cNvSpPr>
            <a:spLocks noGrp="1"/>
          </p:cNvSpPr>
          <p:nvPr>
            <p:ph idx="1"/>
          </p:nvPr>
        </p:nvSpPr>
        <p:spPr/>
        <p:txBody>
          <a:bodyPr>
            <a:normAutofit/>
          </a:bodyPr>
          <a:lstStyle/>
          <a:p>
            <a:r>
              <a:rPr lang="vi-VN" smtClean="0">
                <a:sym typeface="Wingdings" panose="05000000000000000000" pitchFamily="2" charset="2"/>
              </a:rPr>
              <a:t>Gen </a:t>
            </a:r>
            <a:r>
              <a:rPr lang="vi-VN" smtClean="0">
                <a:sym typeface="Wingdings" panose="05000000000000000000" pitchFamily="2" charset="2"/>
              </a:rPr>
              <a:t>nằm trên nst giới tính X sẽ được di truyền chéo: ông ngoại  mẹ  con </a:t>
            </a:r>
            <a:r>
              <a:rPr lang="vi-VN" smtClean="0">
                <a:sym typeface="Wingdings" panose="05000000000000000000" pitchFamily="2" charset="2"/>
              </a:rPr>
              <a:t>trai</a:t>
            </a:r>
          </a:p>
          <a:p>
            <a:pPr marL="0" indent="0">
              <a:buNone/>
            </a:pPr>
            <a:r>
              <a:rPr lang="vi-VN" smtClean="0">
                <a:sym typeface="Wingdings" panose="05000000000000000000" pitchFamily="2" charset="2"/>
              </a:rPr>
              <a:t>Cách viết kiểu gen: X</a:t>
            </a:r>
            <a:r>
              <a:rPr lang="vi-VN" baseline="30000" smtClean="0">
                <a:sym typeface="Wingdings" panose="05000000000000000000" pitchFamily="2" charset="2"/>
              </a:rPr>
              <a:t>M</a:t>
            </a:r>
            <a:r>
              <a:rPr lang="vi-VN" smtClean="0">
                <a:sym typeface="Wingdings" panose="05000000000000000000" pitchFamily="2" charset="2"/>
              </a:rPr>
              <a:t>X</a:t>
            </a:r>
            <a:r>
              <a:rPr lang="vi-VN" baseline="30000" smtClean="0">
                <a:sym typeface="Wingdings" panose="05000000000000000000" pitchFamily="2" charset="2"/>
              </a:rPr>
              <a:t>M</a:t>
            </a:r>
            <a:r>
              <a:rPr lang="vi-VN" smtClean="0">
                <a:sym typeface="Wingdings" panose="05000000000000000000" pitchFamily="2" charset="2"/>
              </a:rPr>
              <a:t>; X</a:t>
            </a:r>
            <a:r>
              <a:rPr lang="vi-VN" baseline="30000" smtClean="0">
                <a:sym typeface="Wingdings" panose="05000000000000000000" pitchFamily="2" charset="2"/>
              </a:rPr>
              <a:t>M</a:t>
            </a:r>
            <a:r>
              <a:rPr lang="vi-VN" smtClean="0">
                <a:sym typeface="Wingdings" panose="05000000000000000000" pitchFamily="2" charset="2"/>
              </a:rPr>
              <a:t>X</a:t>
            </a:r>
            <a:r>
              <a:rPr lang="vi-VN" baseline="30000" smtClean="0">
                <a:sym typeface="Wingdings" panose="05000000000000000000" pitchFamily="2" charset="2"/>
              </a:rPr>
              <a:t>m</a:t>
            </a:r>
            <a:r>
              <a:rPr lang="vi-VN" smtClean="0">
                <a:sym typeface="Wingdings" panose="05000000000000000000" pitchFamily="2" charset="2"/>
              </a:rPr>
              <a:t>; X</a:t>
            </a:r>
            <a:r>
              <a:rPr lang="vi-VN" baseline="30000" smtClean="0">
                <a:sym typeface="Wingdings" panose="05000000000000000000" pitchFamily="2" charset="2"/>
              </a:rPr>
              <a:t>m</a:t>
            </a:r>
            <a:r>
              <a:rPr lang="vi-VN" smtClean="0">
                <a:sym typeface="Wingdings" panose="05000000000000000000" pitchFamily="2" charset="2"/>
              </a:rPr>
              <a:t>X</a:t>
            </a:r>
            <a:r>
              <a:rPr lang="vi-VN" baseline="30000" smtClean="0">
                <a:sym typeface="Wingdings" panose="05000000000000000000" pitchFamily="2" charset="2"/>
              </a:rPr>
              <a:t>m</a:t>
            </a:r>
            <a:r>
              <a:rPr lang="vi-VN" smtClean="0">
                <a:sym typeface="Wingdings" panose="05000000000000000000" pitchFamily="2" charset="2"/>
              </a:rPr>
              <a:t> ; X</a:t>
            </a:r>
            <a:r>
              <a:rPr lang="vi-VN" baseline="30000" smtClean="0">
                <a:sym typeface="Wingdings" panose="05000000000000000000" pitchFamily="2" charset="2"/>
              </a:rPr>
              <a:t>M</a:t>
            </a:r>
            <a:r>
              <a:rPr lang="vi-VN" smtClean="0">
                <a:sym typeface="Wingdings" panose="05000000000000000000" pitchFamily="2" charset="2"/>
              </a:rPr>
              <a:t>Y; X</a:t>
            </a:r>
            <a:r>
              <a:rPr lang="vi-VN" baseline="30000" smtClean="0">
                <a:sym typeface="Wingdings" panose="05000000000000000000" pitchFamily="2" charset="2"/>
              </a:rPr>
              <a:t>m</a:t>
            </a:r>
            <a:r>
              <a:rPr lang="vi-VN" smtClean="0">
                <a:sym typeface="Wingdings" panose="05000000000000000000" pitchFamily="2" charset="2"/>
              </a:rPr>
              <a:t>Y</a:t>
            </a:r>
            <a:endParaRPr lang="vi-VN" baseline="30000" smtClean="0">
              <a:sym typeface="Wingdings" panose="05000000000000000000" pitchFamily="2" charset="2"/>
            </a:endParaRPr>
          </a:p>
          <a:p>
            <a:r>
              <a:rPr lang="vi-VN" smtClean="0">
                <a:sym typeface="Wingdings" panose="05000000000000000000" pitchFamily="2" charset="2"/>
              </a:rPr>
              <a:t>Gen nằm trên nst giới tính Y sẽ được di truyền thẳng: ông nội  bố  con </a:t>
            </a:r>
            <a:r>
              <a:rPr lang="vi-VN" smtClean="0">
                <a:sym typeface="Wingdings" panose="05000000000000000000" pitchFamily="2" charset="2"/>
              </a:rPr>
              <a:t>trai</a:t>
            </a:r>
          </a:p>
          <a:p>
            <a:pPr marL="0" indent="0">
              <a:buNone/>
            </a:pPr>
            <a:r>
              <a:rPr lang="vi-VN" smtClean="0">
                <a:sym typeface="Wingdings" panose="05000000000000000000" pitchFamily="2" charset="2"/>
              </a:rPr>
              <a:t>Cách viết kiểu gen: XY</a:t>
            </a:r>
            <a:r>
              <a:rPr lang="vi-VN" baseline="30000" smtClean="0">
                <a:sym typeface="Wingdings" panose="05000000000000000000" pitchFamily="2" charset="2"/>
              </a:rPr>
              <a:t>M</a:t>
            </a:r>
            <a:r>
              <a:rPr lang="vi-VN" smtClean="0">
                <a:sym typeface="Wingdings" panose="05000000000000000000" pitchFamily="2" charset="2"/>
              </a:rPr>
              <a:t>; XY</a:t>
            </a:r>
            <a:r>
              <a:rPr lang="vi-VN" baseline="30000" smtClean="0">
                <a:sym typeface="Wingdings" panose="05000000000000000000" pitchFamily="2" charset="2"/>
              </a:rPr>
              <a:t>m</a:t>
            </a:r>
            <a:endParaRPr lang="vi-VN" baseline="30000" smtClean="0">
              <a:sym typeface="Wingdings" panose="05000000000000000000" pitchFamily="2" charset="2"/>
            </a:endParaRPr>
          </a:p>
        </p:txBody>
      </p:sp>
    </p:spTree>
    <p:extLst>
      <p:ext uri="{BB962C8B-B14F-4D97-AF65-F5344CB8AC3E}">
        <p14:creationId xmlns:p14="http://schemas.microsoft.com/office/powerpoint/2010/main" val="64861372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b="1" smtClean="0"/>
              <a:t>QUY LUẬT </a:t>
            </a:r>
            <a:br>
              <a:rPr lang="vi-VN" b="1" smtClean="0"/>
            </a:br>
            <a:r>
              <a:rPr lang="vi-VN" b="1" smtClean="0"/>
              <a:t>DI TRUYỀN NGOÀI NHÂN</a:t>
            </a:r>
            <a:endParaRPr lang="vi-VN"/>
          </a:p>
        </p:txBody>
      </p:sp>
      <p:sp>
        <p:nvSpPr>
          <p:cNvPr id="3" name="Content Placeholder 2"/>
          <p:cNvSpPr>
            <a:spLocks noGrp="1"/>
          </p:cNvSpPr>
          <p:nvPr>
            <p:ph idx="1"/>
          </p:nvPr>
        </p:nvSpPr>
        <p:spPr/>
        <p:txBody>
          <a:bodyPr>
            <a:normAutofit/>
          </a:bodyPr>
          <a:lstStyle/>
          <a:p>
            <a:r>
              <a:rPr lang="vi-VN" sz="4000" smtClean="0"/>
              <a:t>Gen không nằm trên NST trong nhân tế bào mà nằm trong các bào quan trong tế bào chất như ti thể, lục lạp.</a:t>
            </a:r>
          </a:p>
          <a:p>
            <a:r>
              <a:rPr lang="vi-VN" sz="4000" smtClean="0"/>
              <a:t>Kết quả phép lai thuận nghịch khác nhau, </a:t>
            </a:r>
            <a:r>
              <a:rPr lang="vi-VN" sz="4000" b="1" smtClean="0"/>
              <a:t>con lai luôn có kiểu hình giống mẹ</a:t>
            </a:r>
            <a:endParaRPr lang="vi-VN" sz="4000" b="1"/>
          </a:p>
        </p:txBody>
      </p:sp>
    </p:spTree>
    <p:extLst>
      <p:ext uri="{BB962C8B-B14F-4D97-AF65-F5344CB8AC3E}">
        <p14:creationId xmlns:p14="http://schemas.microsoft.com/office/powerpoint/2010/main" val="1855954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vi-VN" b="1" smtClean="0"/>
              <a:t>ẢNH HƯỞNG CỦA MÔI TRƯỜNG LÊN SỰ BIỂU HIỆN CỦA GEN</a:t>
            </a:r>
            <a:endParaRPr lang="vi-VN" b="1"/>
          </a:p>
        </p:txBody>
      </p:sp>
      <p:sp>
        <p:nvSpPr>
          <p:cNvPr id="3" name="Content Placeholder 2"/>
          <p:cNvSpPr>
            <a:spLocks noGrp="1"/>
          </p:cNvSpPr>
          <p:nvPr>
            <p:ph idx="1"/>
          </p:nvPr>
        </p:nvSpPr>
        <p:spPr>
          <a:xfrm>
            <a:off x="457200" y="2057400"/>
            <a:ext cx="8229600" cy="4068763"/>
          </a:xfrm>
        </p:spPr>
        <p:txBody>
          <a:bodyPr>
            <a:normAutofit lnSpcReduction="10000"/>
          </a:bodyPr>
          <a:lstStyle/>
          <a:p>
            <a:r>
              <a:rPr lang="vi-VN" b="1" smtClean="0"/>
              <a:t>Kiểu gen + Môi trường = Kiểu hình</a:t>
            </a:r>
          </a:p>
          <a:p>
            <a:pPr>
              <a:buFont typeface="Wingdings"/>
              <a:buChar char="è"/>
            </a:pPr>
            <a:r>
              <a:rPr lang="vi-VN" smtClean="0">
                <a:sym typeface="Wingdings" panose="05000000000000000000" pitchFamily="2" charset="2"/>
              </a:rPr>
              <a:t>Cùng một kiểu gen nhưng trong những môi trường khác nhau sẽ cho kiểu hình khác nhau. </a:t>
            </a:r>
          </a:p>
          <a:p>
            <a:pPr>
              <a:buFont typeface="Wingdings"/>
              <a:buChar char="è"/>
            </a:pPr>
            <a:r>
              <a:rPr lang="vi-VN" smtClean="0">
                <a:sym typeface="Wingdings" panose="05000000000000000000" pitchFamily="2" charset="2"/>
              </a:rPr>
              <a:t>Tập hợp tất cả các kiểu hình của 1 kiểu gen được gọi là </a:t>
            </a:r>
            <a:r>
              <a:rPr lang="vi-VN" b="1" smtClean="0">
                <a:sym typeface="Wingdings" panose="05000000000000000000" pitchFamily="2" charset="2"/>
              </a:rPr>
              <a:t>MỨC PHẢN ỨNG</a:t>
            </a:r>
          </a:p>
          <a:p>
            <a:pPr>
              <a:buFont typeface="Wingdings"/>
              <a:buChar char="è"/>
            </a:pPr>
            <a:r>
              <a:rPr lang="vi-VN" smtClean="0">
                <a:sym typeface="Wingdings" panose="05000000000000000000" pitchFamily="2" charset="2"/>
              </a:rPr>
              <a:t>Mức phản ứng rộng hay hẹp là do kiểu gen quy định</a:t>
            </a:r>
            <a:endParaRPr lang="vi-VN"/>
          </a:p>
        </p:txBody>
      </p:sp>
    </p:spTree>
    <p:extLst>
      <p:ext uri="{BB962C8B-B14F-4D97-AF65-F5344CB8AC3E}">
        <p14:creationId xmlns:p14="http://schemas.microsoft.com/office/powerpoint/2010/main" val="40866804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arn(inVertic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92162"/>
          </a:xfrm>
        </p:spPr>
        <p:txBody>
          <a:bodyPr>
            <a:normAutofit/>
          </a:bodyPr>
          <a:lstStyle/>
          <a:p>
            <a:r>
              <a:rPr lang="en-US" b="1" smtClean="0">
                <a:solidFill>
                  <a:srgbClr val="7030A0"/>
                </a:solidFill>
                <a:latin typeface="Times New Roman" panose="02020603050405020304" pitchFamily="18" charset="0"/>
                <a:cs typeface="Times New Roman" panose="02020603050405020304" pitchFamily="18" charset="0"/>
              </a:rPr>
              <a:t>QUY LUẬT TƯƠNG TÁC GEN</a:t>
            </a:r>
            <a:endParaRPr lang="vi-VN" b="1">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146332655"/>
              </p:ext>
            </p:extLst>
          </p:nvPr>
        </p:nvGraphicFramePr>
        <p:xfrm>
          <a:off x="76200" y="1143000"/>
          <a:ext cx="8915400" cy="4942840"/>
        </p:xfrm>
        <a:graphic>
          <a:graphicData uri="http://schemas.openxmlformats.org/drawingml/2006/table">
            <a:tbl>
              <a:tblPr firstRow="1" bandRow="1">
                <a:tableStyleId>{5940675A-B579-460E-94D1-54222C63F5DA}</a:tableStyleId>
              </a:tblPr>
              <a:tblGrid>
                <a:gridCol w="3302000"/>
                <a:gridCol w="5613400"/>
              </a:tblGrid>
              <a:tr h="408638">
                <a:tc>
                  <a:txBody>
                    <a:bodyPr/>
                    <a:lstStyle/>
                    <a:p>
                      <a:pPr algn="ctr"/>
                      <a:r>
                        <a:rPr lang="en-US" b="1" smtClean="0">
                          <a:latin typeface="Times New Roman" panose="02020603050405020304" pitchFamily="18" charset="0"/>
                          <a:cs typeface="Times New Roman" panose="02020603050405020304" pitchFamily="18" charset="0"/>
                        </a:rPr>
                        <a:t>G.J MENDEN</a:t>
                      </a:r>
                      <a:endParaRPr lang="vi-VN" b="1">
                        <a:latin typeface="Times New Roman" panose="02020603050405020304" pitchFamily="18" charset="0"/>
                        <a:cs typeface="Times New Roman" panose="02020603050405020304" pitchFamily="18" charset="0"/>
                      </a:endParaRPr>
                    </a:p>
                  </a:txBody>
                  <a:tcPr/>
                </a:tc>
                <a:tc>
                  <a:txBody>
                    <a:bodyPr/>
                    <a:lstStyle/>
                    <a:p>
                      <a:pPr algn="ctr"/>
                      <a:r>
                        <a:rPr lang="en-US" b="1" smtClean="0">
                          <a:latin typeface="Times New Roman" panose="02020603050405020304" pitchFamily="18" charset="0"/>
                          <a:cs typeface="Times New Roman" panose="02020603050405020304" pitchFamily="18" charset="0"/>
                        </a:rPr>
                        <a:t>SINH HỌC</a:t>
                      </a:r>
                      <a:r>
                        <a:rPr lang="en-US" b="1" baseline="0" smtClean="0">
                          <a:latin typeface="Times New Roman" panose="02020603050405020304" pitchFamily="18" charset="0"/>
                          <a:cs typeface="Times New Roman" panose="02020603050405020304" pitchFamily="18" charset="0"/>
                        </a:rPr>
                        <a:t> HIỆN ĐẠI</a:t>
                      </a:r>
                      <a:endParaRPr lang="vi-VN" b="1">
                        <a:latin typeface="Times New Roman" panose="02020603050405020304" pitchFamily="18" charset="0"/>
                        <a:cs typeface="Times New Roman" panose="02020603050405020304" pitchFamily="18" charset="0"/>
                      </a:endParaRPr>
                    </a:p>
                  </a:txBody>
                  <a:tcPr/>
                </a:tc>
              </a:tr>
              <a:tr h="4534202">
                <a:tc>
                  <a:txBody>
                    <a:bodyPr/>
                    <a:lstStyle/>
                    <a:p>
                      <a:pPr marL="6350" indent="225425" algn="just">
                        <a:buFontTx/>
                        <a:buChar char="-"/>
                      </a:pPr>
                      <a:r>
                        <a:rPr lang="en-US" sz="2200" smtClean="0">
                          <a:latin typeface="Times New Roman" panose="02020603050405020304" pitchFamily="18" charset="0"/>
                          <a:cs typeface="Times New Roman" panose="02020603050405020304" pitchFamily="18" charset="0"/>
                        </a:rPr>
                        <a:t>Một</a:t>
                      </a:r>
                      <a:r>
                        <a:rPr lang="en-US" sz="2200" baseline="0" smtClean="0">
                          <a:latin typeface="Times New Roman" panose="02020603050405020304" pitchFamily="18" charset="0"/>
                          <a:cs typeface="Times New Roman" panose="02020603050405020304" pitchFamily="18" charset="0"/>
                        </a:rPr>
                        <a:t> tính trạng do một cặp gen quy định.</a:t>
                      </a:r>
                    </a:p>
                    <a:p>
                      <a:pPr marL="0" indent="0" algn="just">
                        <a:buFontTx/>
                        <a:buNone/>
                      </a:pPr>
                      <a:r>
                        <a:rPr lang="en-US" sz="2200" smtClean="0">
                          <a:latin typeface="Times New Roman" panose="02020603050405020304" pitchFamily="18" charset="0"/>
                          <a:cs typeface="Times New Roman" panose="02020603050405020304" pitchFamily="18" charset="0"/>
                        </a:rPr>
                        <a:t>AA</a:t>
                      </a:r>
                      <a:r>
                        <a:rPr lang="en-US" sz="2200" baseline="0" smtClean="0">
                          <a:latin typeface="Times New Roman" panose="02020603050405020304" pitchFamily="18" charset="0"/>
                          <a:cs typeface="Times New Roman" panose="02020603050405020304" pitchFamily="18" charset="0"/>
                        </a:rPr>
                        <a:t> </a:t>
                      </a:r>
                      <a:r>
                        <a:rPr lang="en-US" sz="2200" baseline="0" smtClean="0">
                          <a:latin typeface="Times New Roman" panose="02020603050405020304" pitchFamily="18" charset="0"/>
                          <a:cs typeface="Times New Roman" panose="02020603050405020304" pitchFamily="18" charset="0"/>
                          <a:sym typeface="Wingdings" panose="05000000000000000000" pitchFamily="2" charset="2"/>
                        </a:rPr>
                        <a:t> thân cao</a:t>
                      </a:r>
                    </a:p>
                    <a:p>
                      <a:pPr marL="0" indent="0" algn="just">
                        <a:buFontTx/>
                        <a:buNone/>
                      </a:pPr>
                      <a:r>
                        <a:rPr lang="en-US" sz="2200" baseline="0" smtClean="0">
                          <a:latin typeface="Times New Roman" panose="02020603050405020304" pitchFamily="18" charset="0"/>
                          <a:cs typeface="Times New Roman" panose="02020603050405020304" pitchFamily="18" charset="0"/>
                          <a:sym typeface="Wingdings" panose="05000000000000000000" pitchFamily="2" charset="2"/>
                        </a:rPr>
                        <a:t>aa  Thân thấp</a:t>
                      </a:r>
                    </a:p>
                    <a:p>
                      <a:pPr marL="0" indent="0" algn="just">
                        <a:buFontTx/>
                        <a:buNone/>
                      </a:pPr>
                      <a:r>
                        <a:rPr lang="en-US" sz="2200" baseline="0" smtClean="0">
                          <a:latin typeface="Times New Roman" panose="02020603050405020304" pitchFamily="18" charset="0"/>
                          <a:cs typeface="Times New Roman" panose="02020603050405020304" pitchFamily="18" charset="0"/>
                          <a:sym typeface="Wingdings" panose="05000000000000000000" pitchFamily="2" charset="2"/>
                        </a:rPr>
                        <a:t>BB  Hạt vàng</a:t>
                      </a:r>
                    </a:p>
                    <a:p>
                      <a:pPr marL="0" indent="0" algn="just">
                        <a:buFontTx/>
                        <a:buNone/>
                      </a:pPr>
                      <a:r>
                        <a:rPr lang="en-US" sz="2200" baseline="0" smtClean="0">
                          <a:latin typeface="Times New Roman" panose="02020603050405020304" pitchFamily="18" charset="0"/>
                          <a:cs typeface="Times New Roman" panose="02020603050405020304" pitchFamily="18" charset="0"/>
                          <a:sym typeface="Wingdings" panose="05000000000000000000" pitchFamily="2" charset="2"/>
                        </a:rPr>
                        <a:t>bb  Hạt xanh</a:t>
                      </a:r>
                      <a:endParaRPr lang="vi-VN" sz="2200">
                        <a:latin typeface="Times New Roman" panose="02020603050405020304" pitchFamily="18" charset="0"/>
                        <a:cs typeface="Times New Roman" panose="02020603050405020304" pitchFamily="18" charset="0"/>
                      </a:endParaRPr>
                    </a:p>
                  </a:txBody>
                  <a:tcPr/>
                </a:tc>
                <a:tc>
                  <a:txBody>
                    <a:bodyPr/>
                    <a:lstStyle/>
                    <a:p>
                      <a:pPr marL="0" indent="231775" algn="just">
                        <a:buFontTx/>
                        <a:buChar char="-"/>
                      </a:pPr>
                      <a:r>
                        <a:rPr lang="en-US" sz="2200" smtClean="0">
                          <a:latin typeface="Times New Roman" panose="02020603050405020304" pitchFamily="18" charset="0"/>
                          <a:cs typeface="Times New Roman" panose="02020603050405020304" pitchFamily="18" charset="0"/>
                        </a:rPr>
                        <a:t>Một</a:t>
                      </a:r>
                      <a:r>
                        <a:rPr lang="en-US" sz="2200" baseline="0" smtClean="0">
                          <a:latin typeface="Times New Roman" panose="02020603050405020304" pitchFamily="18" charset="0"/>
                          <a:cs typeface="Times New Roman" panose="02020603050405020304" pitchFamily="18" charset="0"/>
                        </a:rPr>
                        <a:t> tính trạng có thể do nhiều cặp alen quy định</a:t>
                      </a:r>
                    </a:p>
                    <a:p>
                      <a:pPr marL="0" indent="0" algn="just">
                        <a:buFontTx/>
                        <a:buNone/>
                      </a:pPr>
                      <a:endParaRPr lang="en-US" sz="2200" smtClean="0">
                        <a:latin typeface="Times New Roman" panose="02020603050405020304" pitchFamily="18" charset="0"/>
                        <a:cs typeface="Times New Roman" panose="02020603050405020304" pitchFamily="18" charset="0"/>
                      </a:endParaRPr>
                    </a:p>
                    <a:p>
                      <a:pPr marL="0" indent="0" algn="just">
                        <a:buFontTx/>
                        <a:buNone/>
                      </a:pPr>
                      <a:endParaRPr lang="en-US" sz="2200" smtClean="0">
                        <a:latin typeface="Times New Roman" panose="02020603050405020304" pitchFamily="18" charset="0"/>
                        <a:cs typeface="Times New Roman" panose="02020603050405020304" pitchFamily="18" charset="0"/>
                      </a:endParaRPr>
                    </a:p>
                    <a:p>
                      <a:pPr marL="0" indent="0" algn="just">
                        <a:buFontTx/>
                        <a:buNone/>
                      </a:pPr>
                      <a:endParaRPr lang="en-US" sz="2200" smtClean="0">
                        <a:latin typeface="Times New Roman" panose="02020603050405020304" pitchFamily="18" charset="0"/>
                        <a:cs typeface="Times New Roman" panose="02020603050405020304" pitchFamily="18" charset="0"/>
                      </a:endParaRPr>
                    </a:p>
                    <a:p>
                      <a:pPr marL="0" indent="0" algn="just">
                        <a:buFontTx/>
                        <a:buNone/>
                      </a:pPr>
                      <a:endParaRPr lang="en-US" sz="2200" smtClean="0">
                        <a:latin typeface="Times New Roman" panose="02020603050405020304" pitchFamily="18" charset="0"/>
                        <a:cs typeface="Times New Roman" panose="02020603050405020304" pitchFamily="18" charset="0"/>
                      </a:endParaRPr>
                    </a:p>
                    <a:p>
                      <a:pPr marL="0" indent="0" algn="just">
                        <a:buFontTx/>
                        <a:buNone/>
                      </a:pPr>
                      <a:endParaRPr lang="en-US" sz="2200" smtClean="0">
                        <a:latin typeface="Times New Roman" panose="02020603050405020304" pitchFamily="18" charset="0"/>
                        <a:cs typeface="Times New Roman" panose="02020603050405020304" pitchFamily="18" charset="0"/>
                      </a:endParaRPr>
                    </a:p>
                    <a:p>
                      <a:pPr marL="0" indent="0" algn="just">
                        <a:buFontTx/>
                        <a:buNone/>
                      </a:pPr>
                      <a:r>
                        <a:rPr lang="en-US" sz="2200" smtClean="0">
                          <a:latin typeface="Times New Roman" panose="02020603050405020304" pitchFamily="18" charset="0"/>
                          <a:cs typeface="Times New Roman" panose="02020603050405020304" pitchFamily="18" charset="0"/>
                        </a:rPr>
                        <a:t>+ gen A và</a:t>
                      </a:r>
                      <a:r>
                        <a:rPr lang="en-US" sz="2200" baseline="0" smtClean="0">
                          <a:latin typeface="Times New Roman" panose="02020603050405020304" pitchFamily="18" charset="0"/>
                          <a:cs typeface="Times New Roman" panose="02020603050405020304" pitchFamily="18" charset="0"/>
                        </a:rPr>
                        <a:t> B tác động với nhau để quy định tính trạng hoa đỏ</a:t>
                      </a:r>
                    </a:p>
                    <a:p>
                      <a:pPr marL="0" indent="0" algn="just">
                        <a:buFontTx/>
                        <a:buNone/>
                      </a:pPr>
                      <a:r>
                        <a:rPr lang="en-US" sz="2200" baseline="0" smtClean="0">
                          <a:latin typeface="Times New Roman" panose="02020603050405020304" pitchFamily="18" charset="0"/>
                          <a:cs typeface="Times New Roman" panose="02020603050405020304" pitchFamily="18" charset="0"/>
                        </a:rPr>
                        <a:t>+ AA hoặc Aa </a:t>
                      </a:r>
                      <a:r>
                        <a:rPr lang="en-US" sz="2200" baseline="0" smtClean="0">
                          <a:latin typeface="Times New Roman" panose="02020603050405020304" pitchFamily="18" charset="0"/>
                          <a:cs typeface="Times New Roman" panose="02020603050405020304" pitchFamily="18" charset="0"/>
                          <a:sym typeface="Wingdings" panose="05000000000000000000" pitchFamily="2" charset="2"/>
                        </a:rPr>
                        <a:t> hoa trắng</a:t>
                      </a:r>
                    </a:p>
                    <a:p>
                      <a:pPr marL="0" indent="0" algn="just">
                        <a:buFontTx/>
                        <a:buNone/>
                      </a:pPr>
                      <a:r>
                        <a:rPr lang="en-US" sz="2200" baseline="0" smtClean="0">
                          <a:latin typeface="Times New Roman" panose="02020603050405020304" pitchFamily="18" charset="0"/>
                          <a:cs typeface="Times New Roman" panose="02020603050405020304" pitchFamily="18" charset="0"/>
                          <a:sym typeface="Wingdings" panose="05000000000000000000" pitchFamily="2" charset="2"/>
                        </a:rPr>
                        <a:t>+ BB hoặc Bb  hoa trắng</a:t>
                      </a:r>
                    </a:p>
                    <a:p>
                      <a:pPr marL="0" indent="0" algn="just">
                        <a:buFontTx/>
                        <a:buNone/>
                      </a:pPr>
                      <a:r>
                        <a:rPr lang="en-US" sz="2200" baseline="0" smtClean="0">
                          <a:latin typeface="Times New Roman" panose="02020603050405020304" pitchFamily="18" charset="0"/>
                          <a:cs typeface="Times New Roman" panose="02020603050405020304" pitchFamily="18" charset="0"/>
                          <a:sym typeface="Wingdings" panose="05000000000000000000" pitchFamily="2" charset="2"/>
                        </a:rPr>
                        <a:t>+ </a:t>
                      </a:r>
                      <a:r>
                        <a:rPr lang="en-US" sz="2200" baseline="0" smtClean="0">
                          <a:solidFill>
                            <a:srgbClr val="FF0000"/>
                          </a:solidFill>
                          <a:latin typeface="Times New Roman" panose="02020603050405020304" pitchFamily="18" charset="0"/>
                          <a:cs typeface="Times New Roman" panose="02020603050405020304" pitchFamily="18" charset="0"/>
                          <a:sym typeface="Wingdings" panose="05000000000000000000" pitchFamily="2" charset="2"/>
                        </a:rPr>
                        <a:t>AABB hoặc AaBb  Hoa đỏ</a:t>
                      </a:r>
                    </a:p>
                    <a:p>
                      <a:pPr marL="0" indent="0" algn="just">
                        <a:buFontTx/>
                        <a:buNone/>
                      </a:pPr>
                      <a:r>
                        <a:rPr lang="en-US" sz="2200" baseline="0" smtClean="0">
                          <a:latin typeface="Times New Roman" panose="02020603050405020304" pitchFamily="18" charset="0"/>
                          <a:cs typeface="Times New Roman" panose="02020603050405020304" pitchFamily="18" charset="0"/>
                          <a:sym typeface="Wingdings" panose="05000000000000000000" pitchFamily="2" charset="2"/>
                        </a:rPr>
                        <a:t> Quy luật tương tác gen</a:t>
                      </a:r>
                      <a:endParaRPr lang="vi-VN" sz="2200">
                        <a:latin typeface="Times New Roman" panose="02020603050405020304" pitchFamily="18" charset="0"/>
                        <a:cs typeface="Times New Roman" panose="02020603050405020304" pitchFamily="18" charset="0"/>
                      </a:endParaRPr>
                    </a:p>
                  </a:txBody>
                  <a:tcPr/>
                </a:tc>
              </a:tr>
            </a:tbl>
          </a:graphicData>
        </a:graphic>
      </p:graphicFrame>
      <p:grpSp>
        <p:nvGrpSpPr>
          <p:cNvPr id="19" name="Group 18"/>
          <p:cNvGrpSpPr/>
          <p:nvPr/>
        </p:nvGrpSpPr>
        <p:grpSpPr>
          <a:xfrm>
            <a:off x="3581400" y="2133600"/>
            <a:ext cx="5105400" cy="1600200"/>
            <a:chOff x="3581400" y="2133600"/>
            <a:chExt cx="5105400" cy="1600200"/>
          </a:xfrm>
        </p:grpSpPr>
        <p:sp>
          <p:nvSpPr>
            <p:cNvPr id="5" name="TextBox 4"/>
            <p:cNvSpPr txBox="1"/>
            <p:nvPr/>
          </p:nvSpPr>
          <p:spPr>
            <a:xfrm>
              <a:off x="3581400" y="3302913"/>
              <a:ext cx="1295400" cy="430887"/>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sz="2200" smtClean="0">
                  <a:latin typeface="Times New Roman" panose="02020603050405020304" pitchFamily="18" charset="0"/>
                  <a:cs typeface="Times New Roman" panose="02020603050405020304" pitchFamily="18" charset="0"/>
                </a:rPr>
                <a:t>Hoa trắng</a:t>
              </a:r>
              <a:endParaRPr lang="vi-VN" sz="2200">
                <a:latin typeface="Times New Roman" panose="02020603050405020304" pitchFamily="18" charset="0"/>
                <a:cs typeface="Times New Roman" panose="02020603050405020304" pitchFamily="18" charset="0"/>
              </a:endParaRPr>
            </a:p>
          </p:txBody>
        </p:sp>
        <p:sp>
          <p:nvSpPr>
            <p:cNvPr id="6" name="TextBox 5"/>
            <p:cNvSpPr txBox="1"/>
            <p:nvPr/>
          </p:nvSpPr>
          <p:spPr>
            <a:xfrm>
              <a:off x="5486400" y="3302913"/>
              <a:ext cx="1295400" cy="430887"/>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sz="2200" smtClean="0">
                  <a:latin typeface="Times New Roman" panose="02020603050405020304" pitchFamily="18" charset="0"/>
                  <a:cs typeface="Times New Roman" panose="02020603050405020304" pitchFamily="18" charset="0"/>
                </a:rPr>
                <a:t>Hoa trắng</a:t>
              </a:r>
              <a:endParaRPr lang="vi-VN" sz="2200">
                <a:latin typeface="Times New Roman" panose="02020603050405020304" pitchFamily="18" charset="0"/>
                <a:cs typeface="Times New Roman" panose="02020603050405020304" pitchFamily="18" charset="0"/>
              </a:endParaRPr>
            </a:p>
          </p:txBody>
        </p:sp>
        <p:sp>
          <p:nvSpPr>
            <p:cNvPr id="7" name="TextBox 6"/>
            <p:cNvSpPr txBox="1"/>
            <p:nvPr/>
          </p:nvSpPr>
          <p:spPr>
            <a:xfrm>
              <a:off x="7391400" y="3302913"/>
              <a:ext cx="1295400" cy="430887"/>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sz="2200" smtClean="0">
                  <a:latin typeface="Times New Roman" panose="02020603050405020304" pitchFamily="18" charset="0"/>
                  <a:cs typeface="Times New Roman" panose="02020603050405020304" pitchFamily="18" charset="0"/>
                </a:rPr>
                <a:t>Hoa đỏ</a:t>
              </a:r>
              <a:endParaRPr lang="vi-VN" sz="2200">
                <a:latin typeface="Times New Roman" panose="02020603050405020304" pitchFamily="18" charset="0"/>
                <a:cs typeface="Times New Roman" panose="02020603050405020304" pitchFamily="18" charset="0"/>
              </a:endParaRPr>
            </a:p>
          </p:txBody>
        </p:sp>
        <p:cxnSp>
          <p:nvCxnSpPr>
            <p:cNvPr id="9" name="Straight Arrow Connector 8"/>
            <p:cNvCxnSpPr>
              <a:stCxn id="5" idx="3"/>
              <a:endCxn id="6" idx="1"/>
            </p:cNvCxnSpPr>
            <p:nvPr/>
          </p:nvCxnSpPr>
          <p:spPr>
            <a:xfrm>
              <a:off x="4876800" y="3518357"/>
              <a:ext cx="6096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cxnSp>
          <p:nvCxnSpPr>
            <p:cNvPr id="11" name="Straight Arrow Connector 10"/>
            <p:cNvCxnSpPr>
              <a:stCxn id="6" idx="3"/>
              <a:endCxn id="7" idx="1"/>
            </p:cNvCxnSpPr>
            <p:nvPr/>
          </p:nvCxnSpPr>
          <p:spPr>
            <a:xfrm>
              <a:off x="6781800" y="3518357"/>
              <a:ext cx="609600" cy="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2" name="TextBox 11"/>
            <p:cNvSpPr txBox="1"/>
            <p:nvPr/>
          </p:nvSpPr>
          <p:spPr>
            <a:xfrm>
              <a:off x="4572000" y="2895600"/>
              <a:ext cx="1295400" cy="430887"/>
            </a:xfrm>
            <a:prstGeom prst="rect">
              <a:avLst/>
            </a:prstGeom>
            <a:noFill/>
          </p:spPr>
          <p:txBody>
            <a:bodyPr wrap="square" rtlCol="0">
              <a:spAutoFit/>
            </a:bodyPr>
            <a:lstStyle/>
            <a:p>
              <a:r>
                <a:rPr lang="en-US" sz="2200" smtClean="0">
                  <a:latin typeface="Times New Roman" panose="02020603050405020304" pitchFamily="18" charset="0"/>
                  <a:cs typeface="Times New Roman" panose="02020603050405020304" pitchFamily="18" charset="0"/>
                </a:rPr>
                <a:t>Enzim A</a:t>
              </a:r>
              <a:endParaRPr lang="vi-VN" sz="2200">
                <a:latin typeface="Times New Roman" panose="02020603050405020304" pitchFamily="18" charset="0"/>
                <a:cs typeface="Times New Roman" panose="02020603050405020304" pitchFamily="18" charset="0"/>
              </a:endParaRPr>
            </a:p>
          </p:txBody>
        </p:sp>
        <p:sp>
          <p:nvSpPr>
            <p:cNvPr id="13" name="TextBox 12"/>
            <p:cNvSpPr txBox="1"/>
            <p:nvPr/>
          </p:nvSpPr>
          <p:spPr>
            <a:xfrm>
              <a:off x="6438900" y="2895600"/>
              <a:ext cx="1295400" cy="430887"/>
            </a:xfrm>
            <a:prstGeom prst="rect">
              <a:avLst/>
            </a:prstGeom>
            <a:noFill/>
          </p:spPr>
          <p:txBody>
            <a:bodyPr wrap="square" rtlCol="0">
              <a:spAutoFit/>
            </a:bodyPr>
            <a:lstStyle/>
            <a:p>
              <a:r>
                <a:rPr lang="en-US" sz="2200" smtClean="0">
                  <a:latin typeface="Times New Roman" panose="02020603050405020304" pitchFamily="18" charset="0"/>
                  <a:cs typeface="Times New Roman" panose="02020603050405020304" pitchFamily="18" charset="0"/>
                </a:rPr>
                <a:t>Enzim B</a:t>
              </a:r>
              <a:endParaRPr lang="vi-VN" sz="2200">
                <a:latin typeface="Times New Roman" panose="02020603050405020304" pitchFamily="18" charset="0"/>
                <a:cs typeface="Times New Roman" panose="02020603050405020304" pitchFamily="18" charset="0"/>
              </a:endParaRPr>
            </a:p>
          </p:txBody>
        </p:sp>
        <p:sp>
          <p:nvSpPr>
            <p:cNvPr id="14" name="TextBox 13"/>
            <p:cNvSpPr txBox="1"/>
            <p:nvPr/>
          </p:nvSpPr>
          <p:spPr>
            <a:xfrm>
              <a:off x="4648200" y="2133600"/>
              <a:ext cx="990600" cy="430887"/>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sz="2200" smtClean="0">
                  <a:latin typeface="Times New Roman" panose="02020603050405020304" pitchFamily="18" charset="0"/>
                  <a:cs typeface="Times New Roman" panose="02020603050405020304" pitchFamily="18" charset="0"/>
                </a:rPr>
                <a:t>Gen A</a:t>
              </a:r>
              <a:endParaRPr lang="vi-VN" sz="2200">
                <a:latin typeface="Times New Roman" panose="02020603050405020304" pitchFamily="18" charset="0"/>
                <a:cs typeface="Times New Roman" panose="02020603050405020304" pitchFamily="18" charset="0"/>
              </a:endParaRPr>
            </a:p>
          </p:txBody>
        </p:sp>
        <p:cxnSp>
          <p:nvCxnSpPr>
            <p:cNvPr id="16" name="Straight Arrow Connector 15"/>
            <p:cNvCxnSpPr>
              <a:stCxn id="14" idx="2"/>
            </p:cNvCxnSpPr>
            <p:nvPr/>
          </p:nvCxnSpPr>
          <p:spPr>
            <a:xfrm>
              <a:off x="5143500" y="2564487"/>
              <a:ext cx="0" cy="331113"/>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7" name="TextBox 16"/>
            <p:cNvSpPr txBox="1"/>
            <p:nvPr/>
          </p:nvSpPr>
          <p:spPr>
            <a:xfrm>
              <a:off x="6477000" y="2133600"/>
              <a:ext cx="990600" cy="430887"/>
            </a:xfrm>
            <a:prstGeom prst="rect">
              <a:avLst/>
            </a:prstGeom>
          </p:spPr>
          <p:style>
            <a:lnRef idx="2">
              <a:schemeClr val="accent5"/>
            </a:lnRef>
            <a:fillRef idx="1">
              <a:schemeClr val="lt1"/>
            </a:fillRef>
            <a:effectRef idx="0">
              <a:schemeClr val="accent5"/>
            </a:effectRef>
            <a:fontRef idx="minor">
              <a:schemeClr val="dk1"/>
            </a:fontRef>
          </p:style>
          <p:txBody>
            <a:bodyPr wrap="square" rtlCol="0">
              <a:spAutoFit/>
            </a:bodyPr>
            <a:lstStyle/>
            <a:p>
              <a:r>
                <a:rPr lang="en-US" sz="2200" smtClean="0">
                  <a:latin typeface="Times New Roman" panose="02020603050405020304" pitchFamily="18" charset="0"/>
                  <a:cs typeface="Times New Roman" panose="02020603050405020304" pitchFamily="18" charset="0"/>
                </a:rPr>
                <a:t>Gen B</a:t>
              </a:r>
              <a:endParaRPr lang="vi-VN" sz="2200">
                <a:latin typeface="Times New Roman" panose="02020603050405020304" pitchFamily="18" charset="0"/>
                <a:cs typeface="Times New Roman" panose="02020603050405020304" pitchFamily="18" charset="0"/>
              </a:endParaRPr>
            </a:p>
          </p:txBody>
        </p:sp>
        <p:cxnSp>
          <p:nvCxnSpPr>
            <p:cNvPr id="18" name="Straight Arrow Connector 17"/>
            <p:cNvCxnSpPr>
              <a:stCxn id="17" idx="2"/>
            </p:cNvCxnSpPr>
            <p:nvPr/>
          </p:nvCxnSpPr>
          <p:spPr>
            <a:xfrm>
              <a:off x="6972300" y="2564487"/>
              <a:ext cx="0" cy="331113"/>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grpSp>
    </p:spTree>
    <p:extLst>
      <p:ext uri="{BB962C8B-B14F-4D97-AF65-F5344CB8AC3E}">
        <p14:creationId xmlns:p14="http://schemas.microsoft.com/office/powerpoint/2010/main" val="1212191132"/>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8229600" cy="715962"/>
          </a:xfrm>
        </p:spPr>
        <p:txBody>
          <a:bodyPr>
            <a:normAutofit fontScale="90000"/>
          </a:bodyPr>
          <a:lstStyle/>
          <a:p>
            <a:r>
              <a:rPr lang="en-US" b="1" smtClean="0">
                <a:solidFill>
                  <a:srgbClr val="7030A0"/>
                </a:solidFill>
                <a:latin typeface="Times New Roman" panose="02020603050405020304" pitchFamily="18" charset="0"/>
                <a:cs typeface="Times New Roman" panose="02020603050405020304" pitchFamily="18" charset="0"/>
              </a:rPr>
              <a:t>QUY LUẬT TƯƠNG TÁC GEN</a:t>
            </a:r>
            <a:endParaRPr lang="vi-VN"/>
          </a:p>
        </p:txBody>
      </p:sp>
      <p:sp>
        <p:nvSpPr>
          <p:cNvPr id="3" name="Content Placeholder 2"/>
          <p:cNvSpPr>
            <a:spLocks noGrp="1"/>
          </p:cNvSpPr>
          <p:nvPr>
            <p:ph idx="1"/>
          </p:nvPr>
        </p:nvSpPr>
        <p:spPr>
          <a:xfrm>
            <a:off x="457200" y="838200"/>
            <a:ext cx="8229600" cy="5791200"/>
          </a:xfrm>
        </p:spPr>
        <p:txBody>
          <a:bodyPr>
            <a:normAutofit fontScale="92500" lnSpcReduction="10000"/>
          </a:bodyPr>
          <a:lstStyle/>
          <a:p>
            <a:pPr marL="0" indent="341313" algn="just">
              <a:buFont typeface="+mj-lt"/>
              <a:buAutoNum type="arabicPeriod"/>
            </a:pPr>
            <a:r>
              <a:rPr lang="en-US" smtClean="0"/>
              <a:t>Khái niệm: Nhiều gen khác nhau có thể tương tác với nhau cùng quy định một tính trạng.</a:t>
            </a:r>
          </a:p>
          <a:p>
            <a:pPr marL="0" indent="341313" algn="just">
              <a:buFont typeface="+mj-lt"/>
              <a:buAutoNum type="arabicPeriod"/>
            </a:pPr>
            <a:r>
              <a:rPr lang="en-US" smtClean="0"/>
              <a:t>Phân loại:</a:t>
            </a:r>
          </a:p>
          <a:p>
            <a:pPr marL="0" indent="231775" algn="just"/>
            <a:r>
              <a:rPr lang="en-US" smtClean="0"/>
              <a:t>Quy luật tương tác bổ sung: tỉ lệ kiểu hình đặc trưng là 9:7; 9:6:1</a:t>
            </a:r>
          </a:p>
          <a:p>
            <a:pPr marL="0" indent="231775" algn="just">
              <a:buNone/>
            </a:pPr>
            <a:r>
              <a:rPr lang="en-US" smtClean="0"/>
              <a:t>Ví dụ: Lai 2 cây hoa trắng thuần chủng, F</a:t>
            </a:r>
            <a:r>
              <a:rPr lang="en-US" baseline="-25000" smtClean="0"/>
              <a:t>1</a:t>
            </a:r>
            <a:r>
              <a:rPr lang="en-US" smtClean="0"/>
              <a:t> thu được 100% hoa đỏ, F</a:t>
            </a:r>
            <a:r>
              <a:rPr lang="en-US" baseline="-25000" smtClean="0"/>
              <a:t>1</a:t>
            </a:r>
            <a:r>
              <a:rPr lang="en-US" smtClean="0"/>
              <a:t> tự thụ thu được F</a:t>
            </a:r>
            <a:r>
              <a:rPr lang="en-US" baseline="-25000" smtClean="0"/>
              <a:t>2</a:t>
            </a:r>
            <a:r>
              <a:rPr lang="en-US" smtClean="0"/>
              <a:t> phân li theo tỉ lệ </a:t>
            </a:r>
            <a:r>
              <a:rPr lang="en-US" smtClean="0">
                <a:solidFill>
                  <a:srgbClr val="FF0000"/>
                </a:solidFill>
              </a:rPr>
              <a:t>9 đỏ : 7 trắng</a:t>
            </a:r>
          </a:p>
          <a:p>
            <a:pPr marL="1588" indent="230188" algn="just"/>
            <a:r>
              <a:rPr lang="en-US" smtClean="0"/>
              <a:t>Quy luật tương tác cộng gộp: tỉ lệ kiểu hình đặc trưng là 15 :1</a:t>
            </a:r>
          </a:p>
          <a:p>
            <a:pPr marL="1588" indent="0" algn="just">
              <a:buNone/>
            </a:pPr>
            <a:r>
              <a:rPr lang="en-US" smtClean="0"/>
              <a:t>Ví dụ: </a:t>
            </a:r>
            <a:r>
              <a:rPr lang="vi-VN"/>
              <a:t>Lúa mì hạt màu đỏ tự thụ phấn cho F1 phân tính gồm 149 đỏ + 10 trắng.</a:t>
            </a:r>
          </a:p>
        </p:txBody>
      </p:sp>
    </p:spTree>
    <p:extLst>
      <p:ext uri="{BB962C8B-B14F-4D97-AF65-F5344CB8AC3E}">
        <p14:creationId xmlns:p14="http://schemas.microsoft.com/office/powerpoint/2010/main" val="8562362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ircle(in)">
                                      <p:cBhvr>
                                        <p:cTn id="7" dur="2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6" presetClass="entr" presetSubtype="16"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circle(in)">
                                      <p:cBhvr>
                                        <p:cTn id="12" dur="2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circle(in)">
                                      <p:cBhvr>
                                        <p:cTn id="17" dur="20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arn(inVertic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arn(inVertical)">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barn(inVertical)">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noAutofit/>
          </a:bodyPr>
          <a:lstStyle/>
          <a:p>
            <a:r>
              <a:rPr lang="en-US" sz="3200" b="1" smtClean="0">
                <a:latin typeface="Times New Roman" panose="02020603050405020304" pitchFamily="18" charset="0"/>
                <a:cs typeface="Times New Roman" panose="02020603050405020304" pitchFamily="18" charset="0"/>
              </a:rPr>
              <a:t>QUY LUẬT </a:t>
            </a:r>
            <a:br>
              <a:rPr lang="en-US" sz="3200" b="1" smtClean="0">
                <a:latin typeface="Times New Roman" panose="02020603050405020304" pitchFamily="18" charset="0"/>
                <a:cs typeface="Times New Roman" panose="02020603050405020304" pitchFamily="18" charset="0"/>
              </a:rPr>
            </a:br>
            <a:r>
              <a:rPr lang="en-US" sz="3200" b="1" smtClean="0">
                <a:latin typeface="Times New Roman" panose="02020603050405020304" pitchFamily="18" charset="0"/>
                <a:cs typeface="Times New Roman" panose="02020603050405020304" pitchFamily="18" charset="0"/>
              </a:rPr>
              <a:t>TÁC ĐỘNG ĐA HIỆU CỦA GEN</a:t>
            </a:r>
            <a:endParaRPr lang="vi-VN" sz="3200" b="1">
              <a:latin typeface="Times New Roman" panose="02020603050405020304" pitchFamily="18" charset="0"/>
              <a:cs typeface="Times New Roman" panose="02020603050405020304" pitchFamily="18" charset="0"/>
            </a:endParaRPr>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62141536"/>
              </p:ext>
            </p:extLst>
          </p:nvPr>
        </p:nvGraphicFramePr>
        <p:xfrm>
          <a:off x="457200" y="1524000"/>
          <a:ext cx="8229600" cy="46021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99139670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marL="3175" indent="338138" algn="just">
              <a:buAutoNum type="arabicPeriod"/>
            </a:pPr>
            <a:r>
              <a:rPr lang="en-US" smtClean="0"/>
              <a:t>Khái niệm: Một gen có thể tác động đến sự biểu hiện của nhiều tính trạng khác nhau. Gen như vậy được gọi là gen đa hiệu</a:t>
            </a:r>
          </a:p>
          <a:p>
            <a:pPr marL="3175" indent="338138" algn="just">
              <a:buAutoNum type="arabicPeriod"/>
            </a:pPr>
            <a:r>
              <a:rPr lang="en-US" smtClean="0"/>
              <a:t>Ví dụ: Gen HbA ở người quy định tổng hợp một loại prôtêin của hồng cầu, khi gen này bị đột biến sẽ làm hồng cầu biến đổi từ dạng lõm thành dạng hình liềm và gây nên </a:t>
            </a:r>
            <a:r>
              <a:rPr lang="en-US" smtClean="0">
                <a:solidFill>
                  <a:srgbClr val="FF0000"/>
                </a:solidFill>
              </a:rPr>
              <a:t>hàng loạt </a:t>
            </a:r>
            <a:r>
              <a:rPr lang="en-US" smtClean="0"/>
              <a:t>bệnh lí trong cơ thể người</a:t>
            </a:r>
            <a:endParaRPr lang="vi-VN"/>
          </a:p>
        </p:txBody>
      </p:sp>
      <p:sp>
        <p:nvSpPr>
          <p:cNvPr id="4" name="Title 1"/>
          <p:cNvSpPr>
            <a:spLocks noGrp="1"/>
          </p:cNvSpPr>
          <p:nvPr>
            <p:ph type="title"/>
          </p:nvPr>
        </p:nvSpPr>
        <p:spPr/>
        <p:txBody>
          <a:bodyPr>
            <a:noAutofit/>
          </a:bodyPr>
          <a:lstStyle/>
          <a:p>
            <a:r>
              <a:rPr lang="en-US" sz="3200" b="1" smtClean="0">
                <a:latin typeface="Times New Roman" panose="02020603050405020304" pitchFamily="18" charset="0"/>
                <a:cs typeface="Times New Roman" panose="02020603050405020304" pitchFamily="18" charset="0"/>
              </a:rPr>
              <a:t>QUY LUẬT </a:t>
            </a:r>
            <a:br>
              <a:rPr lang="en-US" sz="3200" b="1" smtClean="0">
                <a:latin typeface="Times New Roman" panose="02020603050405020304" pitchFamily="18" charset="0"/>
                <a:cs typeface="Times New Roman" panose="02020603050405020304" pitchFamily="18" charset="0"/>
              </a:rPr>
            </a:br>
            <a:r>
              <a:rPr lang="en-US" sz="3200" b="1" smtClean="0">
                <a:latin typeface="Times New Roman" panose="02020603050405020304" pitchFamily="18" charset="0"/>
                <a:cs typeface="Times New Roman" panose="02020603050405020304" pitchFamily="18" charset="0"/>
              </a:rPr>
              <a:t>TÁC ĐỘNG ĐA HIỆU CỦA GEN</a:t>
            </a:r>
            <a:endParaRPr lang="vi-VN" sz="3200" b="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78440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arn(inVertical)">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762000"/>
          </a:xfrm>
        </p:spPr>
        <p:txBody>
          <a:bodyPr>
            <a:normAutofit/>
          </a:bodyPr>
          <a:lstStyle/>
          <a:p>
            <a:r>
              <a:rPr lang="en-US" b="1" smtClean="0">
                <a:latin typeface="Times New Roman" panose="02020603050405020304" pitchFamily="18" charset="0"/>
                <a:cs typeface="Times New Roman" panose="02020603050405020304" pitchFamily="18" charset="0"/>
              </a:rPr>
              <a:t>QUY LUẬT LIÊN KẾT GEN</a:t>
            </a:r>
            <a:endParaRPr lang="vi-VN" b="1">
              <a:latin typeface="Times New Roman" panose="02020603050405020304" pitchFamily="18" charset="0"/>
              <a:cs typeface="Times New Roman" panose="02020603050405020304" pitchFamily="18" charset="0"/>
            </a:endParaRPr>
          </a:p>
        </p:txBody>
      </p:sp>
      <mc:AlternateContent xmlns:mc="http://schemas.openxmlformats.org/markup-compatibility/2006" xmlns:a14="http://schemas.microsoft.com/office/drawing/2010/main">
        <mc:Choice Requires="a14">
          <p:graphicFrame>
            <p:nvGraphicFramePr>
              <p:cNvPr id="4" name="Content Placeholder 3"/>
              <p:cNvGraphicFramePr>
                <a:graphicFrameLocks noGrp="1"/>
              </p:cNvGraphicFramePr>
              <p:nvPr>
                <p:ph idx="1"/>
                <p:extLst>
                  <p:ext uri="{D42A27DB-BD31-4B8C-83A1-F6EECF244321}">
                    <p14:modId xmlns:p14="http://schemas.microsoft.com/office/powerpoint/2010/main" val="779080804"/>
                  </p:ext>
                </p:extLst>
              </p:nvPr>
            </p:nvGraphicFramePr>
            <p:xfrm>
              <a:off x="152400" y="914400"/>
              <a:ext cx="8839200" cy="6003036"/>
            </p:xfrm>
            <a:graphic>
              <a:graphicData uri="http://schemas.openxmlformats.org/drawingml/2006/table">
                <a:tbl>
                  <a:tblPr firstRow="1" bandRow="1">
                    <a:tableStyleId>{5940675A-B579-460E-94D1-54222C63F5DA}</a:tableStyleId>
                  </a:tblPr>
                  <a:tblGrid>
                    <a:gridCol w="4419600"/>
                    <a:gridCol w="4419600"/>
                  </a:tblGrid>
                  <a:tr h="457200">
                    <a:tc>
                      <a:txBody>
                        <a:bodyPr/>
                        <a:lstStyle/>
                        <a:p>
                          <a:pPr algn="ctr"/>
                          <a:r>
                            <a:rPr lang="en-US" sz="2600" b="1" smtClean="0">
                              <a:latin typeface="Times New Roman" panose="02020603050405020304" pitchFamily="18" charset="0"/>
                              <a:cs typeface="Times New Roman" panose="02020603050405020304" pitchFamily="18" charset="0"/>
                            </a:rPr>
                            <a:t>G.J MENDEN</a:t>
                          </a:r>
                          <a:endParaRPr lang="vi-VN" sz="2600" b="1">
                            <a:latin typeface="Times New Roman" panose="02020603050405020304" pitchFamily="18" charset="0"/>
                            <a:cs typeface="Times New Roman" panose="02020603050405020304" pitchFamily="18" charset="0"/>
                          </a:endParaRPr>
                        </a:p>
                      </a:txBody>
                      <a:tcPr/>
                    </a:tc>
                    <a:tc>
                      <a:txBody>
                        <a:bodyPr/>
                        <a:lstStyle/>
                        <a:p>
                          <a:pPr algn="ctr"/>
                          <a:r>
                            <a:rPr lang="en-US" sz="2600" b="1" smtClean="0">
                              <a:latin typeface="Times New Roman" panose="02020603050405020304" pitchFamily="18" charset="0"/>
                              <a:cs typeface="Times New Roman" panose="02020603050405020304" pitchFamily="18" charset="0"/>
                            </a:rPr>
                            <a:t>SINH HỌC</a:t>
                          </a:r>
                          <a:r>
                            <a:rPr lang="en-US" sz="2600" b="1" baseline="0" smtClean="0">
                              <a:latin typeface="Times New Roman" panose="02020603050405020304" pitchFamily="18" charset="0"/>
                              <a:cs typeface="Times New Roman" panose="02020603050405020304" pitchFamily="18" charset="0"/>
                            </a:rPr>
                            <a:t> HIỆN ĐẠI</a:t>
                          </a:r>
                          <a:endParaRPr lang="vi-VN" sz="2600" b="1">
                            <a:latin typeface="Times New Roman" panose="02020603050405020304" pitchFamily="18" charset="0"/>
                            <a:cs typeface="Times New Roman" panose="02020603050405020304" pitchFamily="18" charset="0"/>
                          </a:endParaRPr>
                        </a:p>
                      </a:txBody>
                      <a:tcPr/>
                    </a:tc>
                  </a:tr>
                  <a:tr h="568329">
                    <a:tc>
                      <a:txBody>
                        <a:bodyPr/>
                        <a:lstStyle/>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z="2200" smtClean="0">
                            <a:latin typeface="Times New Roman" panose="02020603050405020304" pitchFamily="18" charset="0"/>
                            <a:cs typeface="Times New Roman" panose="02020603050405020304" pitchFamily="18" charset="0"/>
                          </a:endParaRPr>
                        </a:p>
                        <a:p>
                          <a:pPr marL="6350" indent="349250" algn="just">
                            <a:buFontTx/>
                            <a:buChar char="-"/>
                          </a:pPr>
                          <a:r>
                            <a:rPr lang="en-US" sz="2200" smtClean="0">
                              <a:latin typeface="Times New Roman" panose="02020603050405020304" pitchFamily="18" charset="0"/>
                              <a:cs typeface="Times New Roman" panose="02020603050405020304" pitchFamily="18" charset="0"/>
                            </a:rPr>
                            <a:t>Gen</a:t>
                          </a:r>
                          <a:r>
                            <a:rPr lang="en-US" sz="2200" baseline="0" smtClean="0">
                              <a:latin typeface="Times New Roman" panose="02020603050405020304" pitchFamily="18" charset="0"/>
                              <a:cs typeface="Times New Roman" panose="02020603050405020304" pitchFamily="18" charset="0"/>
                            </a:rPr>
                            <a:t> A và gen B nằm trên 2 cặp NST khác nhau </a:t>
                          </a:r>
                          <a:r>
                            <a:rPr lang="en-US" sz="2200" baseline="0" smtClean="0">
                              <a:latin typeface="Times New Roman" panose="02020603050405020304" pitchFamily="18" charset="0"/>
                              <a:cs typeface="Times New Roman" panose="02020603050405020304" pitchFamily="18" charset="0"/>
                              <a:sym typeface="Wingdings" panose="05000000000000000000" pitchFamily="2" charset="2"/>
                            </a:rPr>
                            <a:t> A và B phân li độc lập.</a:t>
                          </a:r>
                        </a:p>
                        <a:p>
                          <a:pPr marL="6350" indent="349250" algn="just">
                            <a:buFontTx/>
                            <a:buChar char="-"/>
                          </a:pPr>
                          <a:r>
                            <a:rPr lang="en-US" sz="2200" baseline="0" smtClean="0">
                              <a:latin typeface="Times New Roman" panose="02020603050405020304" pitchFamily="18" charset="0"/>
                              <a:cs typeface="Times New Roman" panose="02020603050405020304" pitchFamily="18" charset="0"/>
                              <a:sym typeface="Wingdings" panose="05000000000000000000" pitchFamily="2" charset="2"/>
                            </a:rPr>
                            <a:t>Kiểu gen của cơ thể AaBb</a:t>
                          </a:r>
                        </a:p>
                        <a:p>
                          <a:pPr marL="6350" indent="349250" algn="just">
                            <a:buFontTx/>
                            <a:buChar char="-"/>
                          </a:pPr>
                          <a:r>
                            <a:rPr lang="en-US" sz="2200" baseline="0" smtClean="0">
                              <a:latin typeface="Times New Roman" panose="02020603050405020304" pitchFamily="18" charset="0"/>
                              <a:cs typeface="Times New Roman" panose="02020603050405020304" pitchFamily="18" charset="0"/>
                              <a:sym typeface="Wingdings" panose="05000000000000000000" pitchFamily="2" charset="2"/>
                            </a:rPr>
                            <a:t>Số loại giao tử hình thành</a:t>
                          </a:r>
                        </a:p>
                        <a:p>
                          <a:pPr marL="6350" indent="0" algn="just">
                            <a:buFontTx/>
                            <a:buNone/>
                          </a:pPr>
                          <a:r>
                            <a:rPr lang="en-US" sz="2200" baseline="0" smtClean="0">
                              <a:latin typeface="Times New Roman" panose="02020603050405020304" pitchFamily="18" charset="0"/>
                              <a:cs typeface="Times New Roman" panose="02020603050405020304" pitchFamily="18" charset="0"/>
                              <a:sym typeface="Wingdings" panose="05000000000000000000" pitchFamily="2" charset="2"/>
                            </a:rPr>
                            <a:t>= 2</a:t>
                          </a:r>
                          <a:r>
                            <a:rPr lang="en-US" sz="2200" baseline="30000" smtClean="0">
                              <a:latin typeface="Times New Roman" panose="02020603050405020304" pitchFamily="18" charset="0"/>
                              <a:cs typeface="Times New Roman" panose="02020603050405020304" pitchFamily="18" charset="0"/>
                              <a:sym typeface="Wingdings" panose="05000000000000000000" pitchFamily="2" charset="2"/>
                            </a:rPr>
                            <a:t>n</a:t>
                          </a:r>
                          <a:r>
                            <a:rPr lang="en-US" sz="2200" baseline="0" smtClean="0">
                              <a:latin typeface="Times New Roman" panose="02020603050405020304" pitchFamily="18" charset="0"/>
                              <a:cs typeface="Times New Roman" panose="02020603050405020304" pitchFamily="18" charset="0"/>
                              <a:sym typeface="Wingdings" panose="05000000000000000000" pitchFamily="2" charset="2"/>
                            </a:rPr>
                            <a:t> = 2</a:t>
                          </a:r>
                          <a:r>
                            <a:rPr lang="en-US" sz="2200" baseline="30000" smtClean="0">
                              <a:latin typeface="Times New Roman" panose="02020603050405020304" pitchFamily="18" charset="0"/>
                              <a:cs typeface="Times New Roman" panose="02020603050405020304" pitchFamily="18" charset="0"/>
                              <a:sym typeface="Wingdings" panose="05000000000000000000" pitchFamily="2" charset="2"/>
                            </a:rPr>
                            <a:t>2</a:t>
                          </a:r>
                          <a:r>
                            <a:rPr lang="en-US" sz="2200" baseline="0" smtClean="0">
                              <a:latin typeface="Times New Roman" panose="02020603050405020304" pitchFamily="18" charset="0"/>
                              <a:cs typeface="Times New Roman" panose="02020603050405020304" pitchFamily="18" charset="0"/>
                              <a:sym typeface="Wingdings" panose="05000000000000000000" pitchFamily="2" charset="2"/>
                            </a:rPr>
                            <a:t> = 4 (AB = Ab = aB = ab = 25%)</a:t>
                          </a:r>
                        </a:p>
                        <a:p>
                          <a:pPr marL="6350" indent="349250" algn="just">
                            <a:buFontTx/>
                            <a:buChar char="-"/>
                          </a:pPr>
                          <a:r>
                            <a:rPr lang="en-US" sz="2200" baseline="0" smtClean="0">
                              <a:latin typeface="Times New Roman" panose="02020603050405020304" pitchFamily="18" charset="0"/>
                              <a:cs typeface="Times New Roman" panose="02020603050405020304" pitchFamily="18" charset="0"/>
                              <a:sym typeface="Wingdings" panose="05000000000000000000" pitchFamily="2" charset="2"/>
                            </a:rPr>
                            <a:t>Tỉ lệ phân li kiểu hình 9:3:3:1</a:t>
                          </a:r>
                          <a:endParaRPr lang="vi-VN" sz="2200">
                            <a:latin typeface="Times New Roman" panose="02020603050405020304" pitchFamily="18" charset="0"/>
                            <a:cs typeface="Times New Roman" panose="02020603050405020304" pitchFamily="18" charset="0"/>
                          </a:endParaRPr>
                        </a:p>
                      </a:txBody>
                      <a:tcPr/>
                    </a:tc>
                    <a:tc>
                      <a:txBody>
                        <a:bodyPr/>
                        <a:lstStyle/>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pPr marL="285750" indent="-285750">
                            <a:buFontTx/>
                            <a:buChar char="-"/>
                          </a:pPr>
                          <a:endParaRPr lang="en-US" baseline="0" smtClean="0"/>
                        </a:p>
                        <a:p>
                          <a:pPr marL="6350" indent="0" algn="just">
                            <a:buFontTx/>
                            <a:buNone/>
                          </a:pPr>
                          <a:r>
                            <a:rPr lang="en-US" sz="1800" baseline="0" smtClean="0">
                              <a:latin typeface="+mn-lt"/>
                              <a:cs typeface="+mn-cs"/>
                            </a:rPr>
                            <a:t>- </a:t>
                          </a:r>
                          <a:r>
                            <a:rPr lang="en-US" sz="2200" baseline="0" smtClean="0">
                              <a:latin typeface="Times New Roman" panose="02020603050405020304" pitchFamily="18" charset="0"/>
                              <a:cs typeface="Times New Roman" panose="02020603050405020304" pitchFamily="18" charset="0"/>
                            </a:rPr>
                            <a:t>Gen A và gen B nằm trên cùng 1 cặp NST</a:t>
                          </a:r>
                          <a:r>
                            <a:rPr lang="en-US" sz="2200" baseline="0" smtClean="0">
                              <a:latin typeface="Times New Roman" panose="02020603050405020304" pitchFamily="18" charset="0"/>
                              <a:cs typeface="Times New Roman" panose="02020603050405020304" pitchFamily="18" charset="0"/>
                              <a:sym typeface="Wingdings" panose="05000000000000000000" pitchFamily="2" charset="2"/>
                            </a:rPr>
                            <a:t> hình thành nhóm gen liên kết   di truyền theo quy luật liên kết gen</a:t>
                          </a:r>
                        </a:p>
                        <a:p>
                          <a:pPr marL="6350" indent="349250" algn="just">
                            <a:buFontTx/>
                            <a:buChar char="-"/>
                          </a:pPr>
                          <a:r>
                            <a:rPr lang="en-US" sz="2200" baseline="0" smtClean="0">
                              <a:latin typeface="Times New Roman" panose="02020603050405020304" pitchFamily="18" charset="0"/>
                              <a:cs typeface="Times New Roman" panose="02020603050405020304" pitchFamily="18" charset="0"/>
                              <a:sym typeface="Wingdings" panose="05000000000000000000" pitchFamily="2" charset="2"/>
                            </a:rPr>
                            <a:t>Kiểu gen của cơ thể: </a:t>
                          </a:r>
                          <a14:m>
                            <m:oMath xmlns:m="http://schemas.openxmlformats.org/officeDocument/2006/math">
                              <m:f>
                                <m:fPr>
                                  <m:ctrlPr>
                                    <a:rPr lang="en-US" sz="2800" i="1" baseline="0" smtClean="0">
                                      <a:latin typeface="Cambria Math"/>
                                      <a:cs typeface="Times New Roman" panose="02020603050405020304" pitchFamily="18" charset="0"/>
                                      <a:sym typeface="Wingdings" panose="05000000000000000000" pitchFamily="2" charset="2"/>
                                    </a:rPr>
                                  </m:ctrlPr>
                                </m:fPr>
                                <m:num>
                                  <m:r>
                                    <a:rPr lang="en-US" sz="2800" b="0" i="1" baseline="0" smtClean="0">
                                      <a:latin typeface="Cambria Math"/>
                                      <a:cs typeface="Times New Roman" panose="02020603050405020304" pitchFamily="18" charset="0"/>
                                      <a:sym typeface="Wingdings" panose="05000000000000000000" pitchFamily="2" charset="2"/>
                                    </a:rPr>
                                    <m:t>𝐴𝐵</m:t>
                                  </m:r>
                                </m:num>
                                <m:den>
                                  <m:r>
                                    <a:rPr lang="en-US" sz="2800" b="0" i="1" baseline="0" smtClean="0">
                                      <a:latin typeface="Cambria Math"/>
                                      <a:cs typeface="Times New Roman" panose="02020603050405020304" pitchFamily="18" charset="0"/>
                                      <a:sym typeface="Wingdings" panose="05000000000000000000" pitchFamily="2" charset="2"/>
                                    </a:rPr>
                                    <m:t>𝑎𝑏</m:t>
                                  </m:r>
                                </m:den>
                              </m:f>
                            </m:oMath>
                          </a14:m>
                          <a:endParaRPr lang="en-US" sz="2200" smtClean="0">
                            <a:latin typeface="Times New Roman" panose="02020603050405020304" pitchFamily="18" charset="0"/>
                            <a:cs typeface="Times New Roman" panose="02020603050405020304" pitchFamily="18" charset="0"/>
                          </a:endParaRPr>
                        </a:p>
                        <a:p>
                          <a:pPr marL="6350" indent="349250" algn="just">
                            <a:buFontTx/>
                            <a:buChar char="-"/>
                          </a:pPr>
                          <a:r>
                            <a:rPr lang="en-US" sz="2200" smtClean="0">
                              <a:latin typeface="Times New Roman" panose="02020603050405020304" pitchFamily="18" charset="0"/>
                              <a:cs typeface="Times New Roman" panose="02020603050405020304" pitchFamily="18" charset="0"/>
                            </a:rPr>
                            <a:t>Số loại</a:t>
                          </a:r>
                          <a:r>
                            <a:rPr lang="en-US" sz="2200" baseline="0" smtClean="0">
                              <a:latin typeface="Times New Roman" panose="02020603050405020304" pitchFamily="18" charset="0"/>
                              <a:cs typeface="Times New Roman" panose="02020603050405020304" pitchFamily="18" charset="0"/>
                            </a:rPr>
                            <a:t> giao tử: 2 (AB = ab = 50%)</a:t>
                          </a:r>
                        </a:p>
                        <a:p>
                          <a:pPr marL="6350" indent="349250" algn="just">
                            <a:buFontTx/>
                            <a:buChar char="-"/>
                          </a:pPr>
                          <a:r>
                            <a:rPr lang="en-US" sz="2200" baseline="0" smtClean="0">
                              <a:latin typeface="Times New Roman" panose="02020603050405020304" pitchFamily="18" charset="0"/>
                              <a:cs typeface="Times New Roman" panose="02020603050405020304" pitchFamily="18" charset="0"/>
                            </a:rPr>
                            <a:t>Tỉ lệ phân li kiểu hình 3 : 1</a:t>
                          </a:r>
                          <a:endParaRPr lang="vi-VN" sz="2200">
                            <a:latin typeface="Times New Roman" panose="02020603050405020304" pitchFamily="18" charset="0"/>
                            <a:cs typeface="Times New Roman" panose="02020603050405020304" pitchFamily="18" charset="0"/>
                          </a:endParaRPr>
                        </a:p>
                      </a:txBody>
                      <a:tcPr/>
                    </a:tc>
                  </a:tr>
                </a:tbl>
              </a:graphicData>
            </a:graphic>
          </p:graphicFrame>
        </mc:Choice>
        <mc:Fallback xmlns="">
          <p:graphicFrame>
            <p:nvGraphicFramePr>
              <p:cNvPr id="4" name="Content Placeholder 3"/>
              <p:cNvGraphicFramePr>
                <a:graphicFrameLocks noGrp="1"/>
              </p:cNvGraphicFramePr>
              <p:nvPr>
                <p:ph idx="1"/>
                <p:extLst>
                  <p:ext uri="{D42A27DB-BD31-4B8C-83A1-F6EECF244321}">
                    <p14:modId xmlns:p14="http://schemas.microsoft.com/office/powerpoint/2010/main" val="779080804"/>
                  </p:ext>
                </p:extLst>
              </p:nvPr>
            </p:nvGraphicFramePr>
            <p:xfrm>
              <a:off x="152400" y="914400"/>
              <a:ext cx="8839200" cy="6003036"/>
            </p:xfrm>
            <a:graphic>
              <a:graphicData uri="http://schemas.openxmlformats.org/drawingml/2006/table">
                <a:tbl>
                  <a:tblPr firstRow="1" bandRow="1">
                    <a:tableStyleId>{5940675A-B579-460E-94D1-54222C63F5DA}</a:tableStyleId>
                  </a:tblPr>
                  <a:tblGrid>
                    <a:gridCol w="4419600"/>
                    <a:gridCol w="4419600"/>
                  </a:tblGrid>
                  <a:tr h="487680">
                    <a:tc>
                      <a:txBody>
                        <a:bodyPr/>
                        <a:lstStyle/>
                        <a:p>
                          <a:pPr algn="ctr"/>
                          <a:r>
                            <a:rPr lang="en-US" sz="2600" b="1" smtClean="0">
                              <a:latin typeface="Times New Roman" panose="02020603050405020304" pitchFamily="18" charset="0"/>
                              <a:cs typeface="Times New Roman" panose="02020603050405020304" pitchFamily="18" charset="0"/>
                            </a:rPr>
                            <a:t>G.J MENDEN</a:t>
                          </a:r>
                          <a:endParaRPr lang="vi-VN" sz="2600" b="1">
                            <a:latin typeface="Times New Roman" panose="02020603050405020304" pitchFamily="18" charset="0"/>
                            <a:cs typeface="Times New Roman" panose="02020603050405020304" pitchFamily="18" charset="0"/>
                          </a:endParaRPr>
                        </a:p>
                      </a:txBody>
                      <a:tcPr/>
                    </a:tc>
                    <a:tc>
                      <a:txBody>
                        <a:bodyPr/>
                        <a:lstStyle/>
                        <a:p>
                          <a:pPr algn="ctr"/>
                          <a:r>
                            <a:rPr lang="en-US" sz="2600" b="1" smtClean="0">
                              <a:latin typeface="Times New Roman" panose="02020603050405020304" pitchFamily="18" charset="0"/>
                              <a:cs typeface="Times New Roman" panose="02020603050405020304" pitchFamily="18" charset="0"/>
                            </a:rPr>
                            <a:t>SINH HỌC</a:t>
                          </a:r>
                          <a:r>
                            <a:rPr lang="en-US" sz="2600" b="1" baseline="0" smtClean="0">
                              <a:latin typeface="Times New Roman" panose="02020603050405020304" pitchFamily="18" charset="0"/>
                              <a:cs typeface="Times New Roman" panose="02020603050405020304" pitchFamily="18" charset="0"/>
                            </a:rPr>
                            <a:t> HIỆN ĐẠI</a:t>
                          </a:r>
                          <a:endParaRPr lang="vi-VN" sz="2600" b="1">
                            <a:latin typeface="Times New Roman" panose="02020603050405020304" pitchFamily="18" charset="0"/>
                            <a:cs typeface="Times New Roman" panose="02020603050405020304" pitchFamily="18" charset="0"/>
                          </a:endParaRPr>
                        </a:p>
                      </a:txBody>
                      <a:tcPr/>
                    </a:tc>
                  </a:tr>
                  <a:tr h="5515356">
                    <a:tc>
                      <a:txBody>
                        <a:bodyPr/>
                        <a:lstStyle/>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mtClean="0"/>
                        </a:p>
                        <a:p>
                          <a:endParaRPr lang="en-US" sz="2200" smtClean="0">
                            <a:latin typeface="Times New Roman" panose="02020603050405020304" pitchFamily="18" charset="0"/>
                            <a:cs typeface="Times New Roman" panose="02020603050405020304" pitchFamily="18" charset="0"/>
                          </a:endParaRPr>
                        </a:p>
                        <a:p>
                          <a:pPr marL="6350" indent="349250" algn="just">
                            <a:buFontTx/>
                            <a:buChar char="-"/>
                          </a:pPr>
                          <a:r>
                            <a:rPr lang="en-US" sz="2200" smtClean="0">
                              <a:latin typeface="Times New Roman" panose="02020603050405020304" pitchFamily="18" charset="0"/>
                              <a:cs typeface="Times New Roman" panose="02020603050405020304" pitchFamily="18" charset="0"/>
                            </a:rPr>
                            <a:t>Gen</a:t>
                          </a:r>
                          <a:r>
                            <a:rPr lang="en-US" sz="2200" baseline="0" smtClean="0">
                              <a:latin typeface="Times New Roman" panose="02020603050405020304" pitchFamily="18" charset="0"/>
                              <a:cs typeface="Times New Roman" panose="02020603050405020304" pitchFamily="18" charset="0"/>
                            </a:rPr>
                            <a:t> A và gen B nằm trên 2 cặp NST khác nhau </a:t>
                          </a:r>
                          <a:r>
                            <a:rPr lang="en-US" sz="2200" baseline="0" smtClean="0">
                              <a:latin typeface="Times New Roman" panose="02020603050405020304" pitchFamily="18" charset="0"/>
                              <a:cs typeface="Times New Roman" panose="02020603050405020304" pitchFamily="18" charset="0"/>
                              <a:sym typeface="Wingdings" panose="05000000000000000000" pitchFamily="2" charset="2"/>
                            </a:rPr>
                            <a:t> A và B phân li độc lập.</a:t>
                          </a:r>
                        </a:p>
                        <a:p>
                          <a:pPr marL="6350" indent="349250" algn="just">
                            <a:buFontTx/>
                            <a:buChar char="-"/>
                          </a:pPr>
                          <a:r>
                            <a:rPr lang="en-US" sz="2200" baseline="0" smtClean="0">
                              <a:latin typeface="Times New Roman" panose="02020603050405020304" pitchFamily="18" charset="0"/>
                              <a:cs typeface="Times New Roman" panose="02020603050405020304" pitchFamily="18" charset="0"/>
                              <a:sym typeface="Wingdings" panose="05000000000000000000" pitchFamily="2" charset="2"/>
                            </a:rPr>
                            <a:t>Kiểu gen của cơ thể AaBb</a:t>
                          </a:r>
                        </a:p>
                        <a:p>
                          <a:pPr marL="6350" indent="349250" algn="just">
                            <a:buFontTx/>
                            <a:buChar char="-"/>
                          </a:pPr>
                          <a:r>
                            <a:rPr lang="en-US" sz="2200" baseline="0" smtClean="0">
                              <a:latin typeface="Times New Roman" panose="02020603050405020304" pitchFamily="18" charset="0"/>
                              <a:cs typeface="Times New Roman" panose="02020603050405020304" pitchFamily="18" charset="0"/>
                              <a:sym typeface="Wingdings" panose="05000000000000000000" pitchFamily="2" charset="2"/>
                            </a:rPr>
                            <a:t>Số loại giao tử hình thành</a:t>
                          </a:r>
                        </a:p>
                        <a:p>
                          <a:pPr marL="6350" indent="0" algn="just">
                            <a:buFontTx/>
                            <a:buNone/>
                          </a:pPr>
                          <a:r>
                            <a:rPr lang="en-US" sz="2200" baseline="0" smtClean="0">
                              <a:latin typeface="Times New Roman" panose="02020603050405020304" pitchFamily="18" charset="0"/>
                              <a:cs typeface="Times New Roman" panose="02020603050405020304" pitchFamily="18" charset="0"/>
                              <a:sym typeface="Wingdings" panose="05000000000000000000" pitchFamily="2" charset="2"/>
                            </a:rPr>
                            <a:t>= 2</a:t>
                          </a:r>
                          <a:r>
                            <a:rPr lang="en-US" sz="2200" baseline="30000" smtClean="0">
                              <a:latin typeface="Times New Roman" panose="02020603050405020304" pitchFamily="18" charset="0"/>
                              <a:cs typeface="Times New Roman" panose="02020603050405020304" pitchFamily="18" charset="0"/>
                              <a:sym typeface="Wingdings" panose="05000000000000000000" pitchFamily="2" charset="2"/>
                            </a:rPr>
                            <a:t>n</a:t>
                          </a:r>
                          <a:r>
                            <a:rPr lang="en-US" sz="2200" baseline="0" smtClean="0">
                              <a:latin typeface="Times New Roman" panose="02020603050405020304" pitchFamily="18" charset="0"/>
                              <a:cs typeface="Times New Roman" panose="02020603050405020304" pitchFamily="18" charset="0"/>
                              <a:sym typeface="Wingdings" panose="05000000000000000000" pitchFamily="2" charset="2"/>
                            </a:rPr>
                            <a:t> = 2</a:t>
                          </a:r>
                          <a:r>
                            <a:rPr lang="en-US" sz="2200" baseline="30000" smtClean="0">
                              <a:latin typeface="Times New Roman" panose="02020603050405020304" pitchFamily="18" charset="0"/>
                              <a:cs typeface="Times New Roman" panose="02020603050405020304" pitchFamily="18" charset="0"/>
                              <a:sym typeface="Wingdings" panose="05000000000000000000" pitchFamily="2" charset="2"/>
                            </a:rPr>
                            <a:t>2</a:t>
                          </a:r>
                          <a:r>
                            <a:rPr lang="en-US" sz="2200" baseline="0" smtClean="0">
                              <a:latin typeface="Times New Roman" panose="02020603050405020304" pitchFamily="18" charset="0"/>
                              <a:cs typeface="Times New Roman" panose="02020603050405020304" pitchFamily="18" charset="0"/>
                              <a:sym typeface="Wingdings" panose="05000000000000000000" pitchFamily="2" charset="2"/>
                            </a:rPr>
                            <a:t> = 4 (AB = Ab = aB = ab = 25%)</a:t>
                          </a:r>
                        </a:p>
                        <a:p>
                          <a:pPr marL="6350" indent="349250" algn="just">
                            <a:buFontTx/>
                            <a:buChar char="-"/>
                          </a:pPr>
                          <a:r>
                            <a:rPr lang="en-US" sz="2200" baseline="0" smtClean="0">
                              <a:latin typeface="Times New Roman" panose="02020603050405020304" pitchFamily="18" charset="0"/>
                              <a:cs typeface="Times New Roman" panose="02020603050405020304" pitchFamily="18" charset="0"/>
                              <a:sym typeface="Wingdings" panose="05000000000000000000" pitchFamily="2" charset="2"/>
                            </a:rPr>
                            <a:t>Tỉ lệ phân li kiểu hình 9:3:3:1</a:t>
                          </a:r>
                          <a:endParaRPr lang="vi-VN" sz="2200">
                            <a:latin typeface="Times New Roman" panose="02020603050405020304" pitchFamily="18" charset="0"/>
                            <a:cs typeface="Times New Roman" panose="02020603050405020304" pitchFamily="18" charset="0"/>
                          </a:endParaRPr>
                        </a:p>
                      </a:txBody>
                      <a:tcPr/>
                    </a:tc>
                    <a:tc>
                      <a:txBody>
                        <a:bodyPr/>
                        <a:lstStyle/>
                        <a:p>
                          <a:endParaRPr lang="vi-VN"/>
                        </a:p>
                      </a:txBody>
                      <a:tcPr>
                        <a:blipFill rotWithShape="1">
                          <a:blip r:embed="rId2"/>
                          <a:stretch>
                            <a:fillRect l="-100000" t="-9834" b="-2210"/>
                          </a:stretch>
                        </a:blipFill>
                      </a:tcPr>
                    </a:tc>
                  </a:tr>
                </a:tbl>
              </a:graphicData>
            </a:graphic>
          </p:graphicFrame>
        </mc:Fallback>
      </mc:AlternateContent>
      <p:pic>
        <p:nvPicPr>
          <p:cNvPr id="5" name="Picture 4"/>
          <p:cNvPicPr>
            <a:picLocks noChangeAspect="1"/>
          </p:cNvPicPr>
          <p:nvPr/>
        </p:nvPicPr>
        <p:blipFill rotWithShape="1">
          <a:blip r:embed="rId3">
            <a:extLst>
              <a:ext uri="{28A0092B-C50C-407E-A947-70E740481C1C}">
                <a14:useLocalDpi xmlns:a14="http://schemas.microsoft.com/office/drawing/2010/main" val="0"/>
              </a:ext>
            </a:extLst>
          </a:blip>
          <a:srcRect l="15084" t="23604" r="58646" b="4683"/>
          <a:stretch/>
        </p:blipFill>
        <p:spPr>
          <a:xfrm>
            <a:off x="1379348" y="1447800"/>
            <a:ext cx="1592452" cy="2445185"/>
          </a:xfrm>
          <a:prstGeom prst="rect">
            <a:avLst/>
          </a:prstGeom>
        </p:spPr>
      </p:pic>
      <p:pic>
        <p:nvPicPr>
          <p:cNvPr id="6" name="Picture 5"/>
          <p:cNvPicPr>
            <a:picLocks noChangeAspect="1"/>
          </p:cNvPicPr>
          <p:nvPr/>
        </p:nvPicPr>
        <p:blipFill rotWithShape="1">
          <a:blip r:embed="rId3">
            <a:extLst>
              <a:ext uri="{28A0092B-C50C-407E-A947-70E740481C1C}">
                <a14:useLocalDpi xmlns:a14="http://schemas.microsoft.com/office/drawing/2010/main" val="0"/>
              </a:ext>
            </a:extLst>
          </a:blip>
          <a:srcRect l="52034" t="19793" r="21356" b="5781"/>
          <a:stretch/>
        </p:blipFill>
        <p:spPr>
          <a:xfrm>
            <a:off x="6248400" y="1447800"/>
            <a:ext cx="1490420" cy="2445185"/>
          </a:xfrm>
          <a:prstGeom prst="rect">
            <a:avLst/>
          </a:prstGeom>
        </p:spPr>
      </p:pic>
    </p:spTree>
    <p:extLst>
      <p:ext uri="{BB962C8B-B14F-4D97-AF65-F5344CB8AC3E}">
        <p14:creationId xmlns:p14="http://schemas.microsoft.com/office/powerpoint/2010/main" val="1370364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arn(inVertical)">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b="1" smtClean="0">
                <a:latin typeface="Times New Roman" panose="02020603050405020304" pitchFamily="18" charset="0"/>
                <a:cs typeface="Times New Roman" panose="02020603050405020304" pitchFamily="18" charset="0"/>
              </a:rPr>
              <a:t>QUY LUẬT HOÁN VỊ GEN</a:t>
            </a:r>
            <a:endParaRPr lang="vi-VN" b="1">
              <a:latin typeface="Times New Roman" panose="02020603050405020304" pitchFamily="18" charset="0"/>
              <a:cs typeface="Times New Roman" panose="02020603050405020304" pitchFamily="18"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152400" y="990600"/>
            <a:ext cx="8940800" cy="3352800"/>
          </a:xfrm>
        </p:spPr>
      </p:pic>
      <mc:AlternateContent xmlns:mc="http://schemas.openxmlformats.org/markup-compatibility/2006" xmlns:a14="http://schemas.microsoft.com/office/drawing/2010/main">
        <mc:Choice Requires="a14">
          <p:sp>
            <p:nvSpPr>
              <p:cNvPr id="5" name="TextBox 4"/>
              <p:cNvSpPr txBox="1"/>
              <p:nvPr/>
            </p:nvSpPr>
            <p:spPr>
              <a:xfrm>
                <a:off x="152400" y="4322008"/>
                <a:ext cx="8839200" cy="2555764"/>
              </a:xfrm>
              <a:prstGeom prst="rect">
                <a:avLst/>
              </a:prstGeom>
              <a:noFill/>
            </p:spPr>
            <p:txBody>
              <a:bodyPr wrap="square" rtlCol="0">
                <a:spAutoFit/>
              </a:bodyPr>
              <a:lstStyle/>
              <a:p>
                <a:pPr marL="6350" indent="349250" algn="just">
                  <a:buFontTx/>
                  <a:buChar char="-"/>
                </a:pPr>
                <a:r>
                  <a:rPr lang="en-US" sz="1900" smtClean="0">
                    <a:latin typeface="Times New Roman" panose="02020603050405020304" pitchFamily="18" charset="0"/>
                    <a:cs typeface="Times New Roman" panose="02020603050405020304" pitchFamily="18" charset="0"/>
                  </a:rPr>
                  <a:t>Gen A và gen B cùng nằm trên một nhiễm sắc thể. Vào kì đầu của quá trình giảm phân 1 xảy ra hiện tượng trao đổi chéo </a:t>
                </a:r>
                <a:r>
                  <a:rPr lang="en-US" sz="1900" smtClean="0">
                    <a:latin typeface="Times New Roman" panose="02020603050405020304" pitchFamily="18" charset="0"/>
                    <a:cs typeface="Times New Roman" panose="02020603050405020304" pitchFamily="18" charset="0"/>
                    <a:sym typeface="Wingdings" panose="05000000000000000000" pitchFamily="2" charset="2"/>
                  </a:rPr>
                  <a:t> Gen di truyền theo quy luật hoán vị gen.</a:t>
                </a:r>
              </a:p>
              <a:p>
                <a:pPr marL="6350" indent="349250" algn="just">
                  <a:buFontTx/>
                  <a:buChar char="-"/>
                </a:pPr>
                <a:r>
                  <a:rPr lang="en-US" sz="1900" smtClean="0">
                    <a:latin typeface="Times New Roman" panose="02020603050405020304" pitchFamily="18" charset="0"/>
                    <a:cs typeface="Times New Roman" panose="02020603050405020304" pitchFamily="18" charset="0"/>
                    <a:sym typeface="Wingdings" panose="05000000000000000000" pitchFamily="2" charset="2"/>
                  </a:rPr>
                  <a:t>Kiểu gen của cơ thể: </a:t>
                </a:r>
                <a14:m>
                  <m:oMath xmlns:m="http://schemas.openxmlformats.org/officeDocument/2006/math">
                    <m:f>
                      <m:fPr>
                        <m:ctrlPr>
                          <a:rPr lang="en-US" sz="1900" i="1" smtClean="0">
                            <a:latin typeface="Cambria Math"/>
                            <a:sym typeface="Wingdings" panose="05000000000000000000" pitchFamily="2" charset="2"/>
                          </a:rPr>
                        </m:ctrlPr>
                      </m:fPr>
                      <m:num>
                        <m:r>
                          <a:rPr lang="en-US" sz="1900" b="0" i="1" smtClean="0">
                            <a:latin typeface="Cambria Math"/>
                            <a:sym typeface="Wingdings" panose="05000000000000000000" pitchFamily="2" charset="2"/>
                          </a:rPr>
                          <m:t>𝐴𝐵</m:t>
                        </m:r>
                      </m:num>
                      <m:den>
                        <m:r>
                          <a:rPr lang="en-US" sz="1900" b="0" i="1" smtClean="0">
                            <a:latin typeface="Cambria Math"/>
                            <a:sym typeface="Wingdings" panose="05000000000000000000" pitchFamily="2" charset="2"/>
                          </a:rPr>
                          <m:t>𝑎𝑏</m:t>
                        </m:r>
                      </m:den>
                    </m:f>
                  </m:oMath>
                </a14:m>
                <a:endParaRPr lang="en-US" sz="1900" smtClean="0">
                  <a:latin typeface="Times New Roman" panose="02020603050405020304" pitchFamily="18" charset="0"/>
                  <a:cs typeface="Times New Roman" panose="02020603050405020304" pitchFamily="18" charset="0"/>
                  <a:sym typeface="Wingdings" panose="05000000000000000000" pitchFamily="2" charset="2"/>
                </a:endParaRPr>
              </a:p>
              <a:p>
                <a:pPr marL="6350" indent="349250" algn="just">
                  <a:buFontTx/>
                  <a:buChar char="-"/>
                </a:pPr>
                <a:r>
                  <a:rPr lang="en-US" sz="1900" smtClean="0">
                    <a:latin typeface="Times New Roman" panose="02020603050405020304" pitchFamily="18" charset="0"/>
                    <a:cs typeface="Times New Roman" panose="02020603050405020304" pitchFamily="18" charset="0"/>
                    <a:sym typeface="Wingdings" panose="05000000000000000000" pitchFamily="2" charset="2"/>
                  </a:rPr>
                  <a:t>Số giao tử tạo ra: 4 </a:t>
                </a:r>
              </a:p>
              <a:p>
                <a:pPr marL="6350" algn="just"/>
                <a:r>
                  <a:rPr lang="en-US" sz="1900" smtClean="0">
                    <a:latin typeface="Times New Roman" panose="02020603050405020304" pitchFamily="18" charset="0"/>
                    <a:cs typeface="Times New Roman" panose="02020603050405020304" pitchFamily="18" charset="0"/>
                    <a:sym typeface="Wingdings" panose="05000000000000000000" pitchFamily="2" charset="2"/>
                  </a:rPr>
                  <a:t>+ Giao tử liên kết: AB = ab = 50 – f/2 (%)</a:t>
                </a:r>
              </a:p>
              <a:p>
                <a:pPr marL="6350" algn="just"/>
                <a:r>
                  <a:rPr lang="en-US" sz="1900" smtClean="0">
                    <a:latin typeface="Times New Roman" panose="02020603050405020304" pitchFamily="18" charset="0"/>
                    <a:cs typeface="Times New Roman" panose="02020603050405020304" pitchFamily="18" charset="0"/>
                    <a:sym typeface="Wingdings" panose="05000000000000000000" pitchFamily="2" charset="2"/>
                  </a:rPr>
                  <a:t>+ Giao tử hoán vị:  Ab = aB = f/2 (%)</a:t>
                </a:r>
              </a:p>
              <a:p>
                <a:pPr marL="6350" algn="just"/>
                <a:r>
                  <a:rPr lang="en-US" sz="1900" smtClean="0">
                    <a:latin typeface="Times New Roman" panose="02020603050405020304" pitchFamily="18" charset="0"/>
                    <a:cs typeface="Times New Roman" panose="02020603050405020304" pitchFamily="18" charset="0"/>
                    <a:sym typeface="Wingdings" panose="05000000000000000000" pitchFamily="2" charset="2"/>
                  </a:rPr>
                  <a:t>+ f là tần số hoán vị = Tổng số cơ thể có kiểu hình khác bố mẹ/tổng số cơ thể của phép lai</a:t>
                </a:r>
              </a:p>
            </p:txBody>
          </p:sp>
        </mc:Choice>
        <mc:Fallback xmlns="">
          <p:sp>
            <p:nvSpPr>
              <p:cNvPr id="5" name="TextBox 4"/>
              <p:cNvSpPr txBox="1">
                <a:spLocks noRot="1" noChangeAspect="1" noMove="1" noResize="1" noEditPoints="1" noAdjustHandles="1" noChangeArrowheads="1" noChangeShapeType="1" noTextEdit="1"/>
              </p:cNvSpPr>
              <p:nvPr/>
            </p:nvSpPr>
            <p:spPr>
              <a:xfrm>
                <a:off x="152400" y="4322008"/>
                <a:ext cx="8839200" cy="2555764"/>
              </a:xfrm>
              <a:prstGeom prst="rect">
                <a:avLst/>
              </a:prstGeom>
              <a:blipFill rotWithShape="1">
                <a:blip r:embed="rId3"/>
                <a:stretch>
                  <a:fillRect l="-552" t="-1193" r="-621" b="-3341"/>
                </a:stretch>
              </a:blipFill>
            </p:spPr>
            <p:txBody>
              <a:bodyPr/>
              <a:lstStyle/>
              <a:p>
                <a:r>
                  <a:rPr lang="vi-VN">
                    <a:noFill/>
                  </a:rPr>
                  <a:t> </a:t>
                </a:r>
              </a:p>
            </p:txBody>
          </p:sp>
        </mc:Fallback>
      </mc:AlternateContent>
    </p:spTree>
    <p:extLst>
      <p:ext uri="{BB962C8B-B14F-4D97-AF65-F5344CB8AC3E}">
        <p14:creationId xmlns:p14="http://schemas.microsoft.com/office/powerpoint/2010/main" val="22490783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92500" lnSpcReduction="20000"/>
          </a:bodyPr>
          <a:lstStyle/>
          <a:p>
            <a:r>
              <a:rPr lang="en-US" smtClean="0"/>
              <a:t>Ví dụ: </a:t>
            </a:r>
            <a:r>
              <a:rPr lang="vi-VN" b="1"/>
              <a:t>(2014) </a:t>
            </a:r>
            <a:r>
              <a:rPr lang="vi-VN"/>
              <a:t>Ở một loài thực vật, alen A quy định quả tròn trội hoàn toàn so với alen a quy định quả dài; alen B quy định quả chín sớm trội hoàn toàn so với alen b quy định quả chín muộn. Lai cây quả tròn, chín sớm với cây quả dài, chín muộn (P), thu được F1 gồm 80 cây quả tròn, chín muộn; 80 cây quả dài, chín sớm; 20 cây quả tròn, chín sớm; 20 cây quả dài, chín muộn. </a:t>
            </a:r>
            <a:r>
              <a:rPr lang="vi-VN" smtClean="0"/>
              <a:t>Tính tần số hoán vị.</a:t>
            </a:r>
          </a:p>
          <a:p>
            <a:r>
              <a:rPr lang="vi-VN" smtClean="0"/>
              <a:t>Giải: f = (20 + 20) /(20 +20 +80 + 80) = 0,2 = 20%</a:t>
            </a:r>
            <a:endParaRPr lang="vi-VN"/>
          </a:p>
        </p:txBody>
      </p:sp>
      <p:sp>
        <p:nvSpPr>
          <p:cNvPr id="4" name="Title 1"/>
          <p:cNvSpPr>
            <a:spLocks noGrp="1"/>
          </p:cNvSpPr>
          <p:nvPr>
            <p:ph type="title"/>
          </p:nvPr>
        </p:nvSpPr>
        <p:spPr/>
        <p:txBody>
          <a:bodyPr>
            <a:normAutofit/>
          </a:bodyPr>
          <a:lstStyle/>
          <a:p>
            <a:r>
              <a:rPr lang="en-US" b="1" smtClean="0">
                <a:latin typeface="Times New Roman" panose="02020603050405020304" pitchFamily="18" charset="0"/>
                <a:cs typeface="Times New Roman" panose="02020603050405020304" pitchFamily="18" charset="0"/>
              </a:rPr>
              <a:t>QUY LUẬT HOÁN VỊ GEN</a:t>
            </a:r>
            <a:endParaRPr lang="vi-VN" b="1">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68864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barn(inVertical)">
                                      <p:cBhvr>
                                        <p:cTn id="7"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vi-VN" sz="3200" b="1" smtClean="0"/>
              <a:t>QUY LUẬT </a:t>
            </a:r>
            <a:br>
              <a:rPr lang="vi-VN" sz="3200" b="1" smtClean="0"/>
            </a:br>
            <a:r>
              <a:rPr lang="vi-VN" sz="3200" b="1" smtClean="0"/>
              <a:t>DI TRUYỀN LIÊN KẾT VỚI GIỚI TÍNH</a:t>
            </a:r>
            <a:endParaRPr lang="vi-VN" sz="3200" b="1"/>
          </a:p>
        </p:txBody>
      </p:sp>
      <p:sp>
        <p:nvSpPr>
          <p:cNvPr id="3" name="Content Placeholder 2"/>
          <p:cNvSpPr>
            <a:spLocks noGrp="1"/>
          </p:cNvSpPr>
          <p:nvPr>
            <p:ph idx="1"/>
          </p:nvPr>
        </p:nvSpPr>
        <p:spPr/>
        <p:txBody>
          <a:bodyPr>
            <a:normAutofit fontScale="92500"/>
          </a:bodyPr>
          <a:lstStyle/>
          <a:p>
            <a:r>
              <a:rPr lang="vi-VN" smtClean="0"/>
              <a:t>Gen quy định tính trạng nằm trên NST giới tính </a:t>
            </a:r>
            <a:r>
              <a:rPr lang="vi-VN" smtClean="0">
                <a:sym typeface="Wingdings" panose="05000000000000000000" pitchFamily="2" charset="2"/>
              </a:rPr>
              <a:t> sự di truyền của tính trạng gắn liền với giới tính.</a:t>
            </a:r>
          </a:p>
          <a:p>
            <a:r>
              <a:rPr lang="vi-VN" smtClean="0">
                <a:sym typeface="Wingdings" panose="05000000000000000000" pitchFamily="2" charset="2"/>
              </a:rPr>
              <a:t>Kết quả phép lai thuận và phép lai nghịch cho tỉ lệ phân li kiểu hình khác nhau ở 2 giới.</a:t>
            </a:r>
          </a:p>
          <a:p>
            <a:r>
              <a:rPr lang="vi-VN" smtClean="0">
                <a:sym typeface="Wingdings" panose="05000000000000000000" pitchFamily="2" charset="2"/>
              </a:rPr>
              <a:t>Gen nằm trên nst giới tính X sẽ được di truyền chéo: ông ngoại  mẹ  con trai</a:t>
            </a:r>
          </a:p>
          <a:p>
            <a:r>
              <a:rPr lang="vi-VN" smtClean="0">
                <a:sym typeface="Wingdings" panose="05000000000000000000" pitchFamily="2" charset="2"/>
              </a:rPr>
              <a:t>Gen nằm trên nst giới tính Y sẽ được di truyền thẳng: ông nội  bố  con trai</a:t>
            </a:r>
          </a:p>
        </p:txBody>
      </p:sp>
    </p:spTree>
    <p:extLst>
      <p:ext uri="{BB962C8B-B14F-4D97-AF65-F5344CB8AC3E}">
        <p14:creationId xmlns:p14="http://schemas.microsoft.com/office/powerpoint/2010/main" val="14739047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164</TotalTime>
  <Words>997</Words>
  <Application>Microsoft Office PowerPoint</Application>
  <PresentationFormat>On-screen Show (4:3)</PresentationFormat>
  <Paragraphs>106</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CÁC QUY LUẬT DI TRUYỀN CỦA SINH HỌC HIỆN ĐẠI</vt:lpstr>
      <vt:lpstr>QUY LUẬT TƯƠNG TÁC GEN</vt:lpstr>
      <vt:lpstr>QUY LUẬT TƯƠNG TÁC GEN</vt:lpstr>
      <vt:lpstr>QUY LUẬT  TÁC ĐỘNG ĐA HIỆU CỦA GEN</vt:lpstr>
      <vt:lpstr>QUY LUẬT  TÁC ĐỘNG ĐA HIỆU CỦA GEN</vt:lpstr>
      <vt:lpstr>QUY LUẬT LIÊN KẾT GEN</vt:lpstr>
      <vt:lpstr>QUY LUẬT HOÁN VỊ GEN</vt:lpstr>
      <vt:lpstr>QUY LUẬT HOÁN VỊ GEN</vt:lpstr>
      <vt:lpstr>QUY LUẬT  DI TRUYỀN LIÊN KẾT VỚI GIỚI TÍNH</vt:lpstr>
      <vt:lpstr>QUY LUẬT  DI TRUYỀN LIÊN KẾT VỚI GIỚI TÍNH</vt:lpstr>
      <vt:lpstr>QUY LUẬT  DI TRUYỀN NGOÀI NHÂN</vt:lpstr>
      <vt:lpstr>ẢNH HƯỞNG CỦA MÔI TRƯỜNG LÊN SỰ BIỂU HIỆN CỦA GEN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CÁC QUY LUẬT DI TRUYỀN CỦA SINH HỌC HIỆN ĐẠI</dc:title>
  <dc:creator>abc</dc:creator>
  <cp:lastModifiedBy>abc</cp:lastModifiedBy>
  <cp:revision>17</cp:revision>
  <dcterms:created xsi:type="dcterms:W3CDTF">2021-11-04T23:18:49Z</dcterms:created>
  <dcterms:modified xsi:type="dcterms:W3CDTF">2021-11-06T01:50:46Z</dcterms:modified>
</cp:coreProperties>
</file>